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7" r:id="rId6"/>
    <p:sldId id="269" r:id="rId7"/>
    <p:sldId id="265" r:id="rId8"/>
    <p:sldId id="268" r:id="rId9"/>
    <p:sldId id="274" r:id="rId10"/>
    <p:sldId id="275" r:id="rId11"/>
    <p:sldId id="271" r:id="rId12"/>
    <p:sldId id="272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2" r:id="rId22"/>
    <p:sldId id="285" r:id="rId23"/>
    <p:sldId id="284" r:id="rId24"/>
  </p:sldIdLst>
  <p:sldSz cx="18288000" cy="10287000"/>
  <p:notesSz cx="6858000" cy="9144000"/>
  <p:embeddedFontLst>
    <p:embeddedFont>
      <p:font typeface="Gmarket Sans Bold" panose="020B0600000101010101" charset="-127"/>
      <p:bold r:id="rId25"/>
    </p:embeddedFont>
    <p:embeddedFont>
      <p:font typeface="Gmarket Sans Light" panose="020B0600000101010101" charset="-127"/>
      <p:regular r:id="rId26"/>
    </p:embeddedFont>
    <p:embeddedFont>
      <p:font typeface="Gmarket Sans Medium" panose="020B0600000101010101" charset="-127"/>
      <p:regular r:id="rId27"/>
    </p:embeddedFont>
    <p:embeddedFont>
      <p:font typeface="Pretendard Light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081" autoAdjust="0"/>
  </p:normalViewPr>
  <p:slideViewPr>
    <p:cSldViewPr>
      <p:cViewPr varScale="1">
        <p:scale>
          <a:sx n="82" d="100"/>
          <a:sy n="82" d="100"/>
        </p:scale>
        <p:origin x="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3.wdp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3.sv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28.png"/><Relationship Id="rId19" Type="http://schemas.openxmlformats.org/officeDocument/2006/relationships/image" Target="../media/image35.sv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3.wdp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3.sv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2.wdp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28.png"/><Relationship Id="rId19" Type="http://schemas.openxmlformats.org/officeDocument/2006/relationships/image" Target="../media/image35.sv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88500"/>
            <a:ext cx="16395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36131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블록체인과</a:t>
            </a:r>
            <a:endParaRPr lang="en-US" alt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  <a:p>
            <a:pPr lvl="0" algn="l">
              <a:lnSpc>
                <a:spcPct val="95449"/>
              </a:lnSpc>
            </a:pPr>
            <a:r>
              <a:rPr lang="ko-KR" altLang="en-US" sz="10000" spc="-4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10000" spc="-400" dirty="0" err="1">
                <a:solidFill>
                  <a:srgbClr val="000000"/>
                </a:solidFill>
                <a:ea typeface="Gmarket Sans Bold"/>
              </a:rPr>
              <a:t>컨트랙트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6FB9B-9001-DD1A-93CE-E549FEC02E3D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3CFACB-BFF3-03AF-B13A-5A815A20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E4878F-01F5-9D37-96CD-895D8CFD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43086" y="5395686"/>
            <a:ext cx="8851900" cy="127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68D9417-6240-0E4D-2FCC-7A744550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45744"/>
              </p:ext>
            </p:extLst>
          </p:nvPr>
        </p:nvGraphicFramePr>
        <p:xfrm>
          <a:off x="3517900" y="2251932"/>
          <a:ext cx="11899900" cy="6556022"/>
        </p:xfrm>
        <a:graphic>
          <a:graphicData uri="http://schemas.openxmlformats.org/drawingml/2006/table">
            <a:tbl>
              <a:tblPr/>
              <a:tblGrid>
                <a:gridCol w="1867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4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051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00000"/>
                          </a:solidFill>
                          <a:ea typeface="Gmarket Sans Medium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spc="200" dirty="0">
                          <a:solidFill>
                            <a:srgbClr val="000000"/>
                          </a:solidFill>
                          <a:ea typeface="Gmarket Sans Medium"/>
                        </a:rPr>
                        <a:t>특징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사용 분야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632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퍼블릭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 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누구나 참여 가능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탈중앙화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   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암호 화폐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, NFT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432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 err="1">
                          <a:solidFill>
                            <a:srgbClr val="000000"/>
                          </a:solidFill>
                          <a:ea typeface="Gmarket Sans Medium"/>
                        </a:rPr>
                        <a:t>프라이빗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제한된 참여자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빠르고 보안성이 높음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  금융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기업 </a:t>
                      </a:r>
                      <a:r>
                        <a:rPr lang="ko-KR" altLang="en-US" sz="2500" b="1" i="0" u="none" strike="noStrike" dirty="0" err="1">
                          <a:solidFill>
                            <a:srgbClr val="000000"/>
                          </a:solidFill>
                          <a:latin typeface="Pretendard Light"/>
                        </a:rPr>
                        <a:t>내부망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endParaRPr lang="en-US" sz="25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432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하이브리드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공개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/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비공개 기능 조합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dirty="0"/>
                        <a:t>   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공급망</a:t>
                      </a:r>
                      <a:r>
                        <a:rPr lang="en-US" altLang="ko-KR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altLang="ko-KR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공공데이터</a:t>
                      </a:r>
                      <a:endParaRPr lang="en-US" sz="25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6FACB915-35C4-12E8-9B52-62E8563F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E4A7756-3299-ABAE-FFA6-461EC12F7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EB1DD19-5BD8-F982-4409-0AE5D62E4E9D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E1935-A3AB-7C08-2C54-379D6EE55361}"/>
              </a:ext>
            </a:extLst>
          </p:cNvPr>
          <p:cNvSpPr txBox="1"/>
          <p:nvPr/>
        </p:nvSpPr>
        <p:spPr>
          <a:xfrm>
            <a:off x="145542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344609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5DD2E-CFC1-3E1F-4DFB-BE43A368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370D0-08CC-D70D-C3AC-C0F5FE8B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E700CE6-657F-7F0A-0E58-001F664A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E149FA-A595-DF5B-210F-E0E43AEF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222F09-C3BB-4898-D9B4-431B0D56BEED}"/>
              </a:ext>
            </a:extLst>
          </p:cNvPr>
          <p:cNvSpPr txBox="1"/>
          <p:nvPr/>
        </p:nvSpPr>
        <p:spPr>
          <a:xfrm>
            <a:off x="990600" y="1790700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 err="1">
                <a:latin typeface="Gmarket Sans Light" panose="020B0600000101010101" charset="-127"/>
                <a:ea typeface="Gmarket Sans Light" panose="020B0600000101010101" charset="-127"/>
              </a:rPr>
              <a:t>중앙성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 분권화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3C033-BC6E-199B-78CB-F2986BF274EB}"/>
              </a:ext>
            </a:extLst>
          </p:cNvPr>
          <p:cNvSpPr txBox="1"/>
          <p:nvPr/>
        </p:nvSpPr>
        <p:spPr>
          <a:xfrm>
            <a:off x="990600" y="2327414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여러 주체가 존재하나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여전히 중앙적인 흐름이나 규칙이 존재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DD49DB3-9146-0F1F-1917-CE68F23E7091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DAD76-12C2-8190-0C6D-C0044B34A1C6}"/>
              </a:ext>
            </a:extLst>
          </p:cNvPr>
          <p:cNvSpPr txBox="1"/>
          <p:nvPr/>
        </p:nvSpPr>
        <p:spPr>
          <a:xfrm>
            <a:off x="1055914" y="4751151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설계 특징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거버넌스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-&gt;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이더리움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재단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코어 개발자들이 업데이트 방향 주도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오프체인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합의구조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</a:rPr>
              <a:t>PoS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확장성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-&gt;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다양한 기술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실험중</a:t>
            </a:r>
            <a:endParaRPr lang="ko-KR" altLang="en-US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F1079-135F-E2F4-89A7-0AE9A15A25E6}"/>
              </a:ext>
            </a:extLst>
          </p:cNvPr>
          <p:cNvSpPr txBox="1"/>
          <p:nvPr/>
        </p:nvSpPr>
        <p:spPr>
          <a:xfrm>
            <a:off x="1061357" y="6925124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이더리움은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왜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중앙성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분권화 특성을 선택했는가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?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기능이 복잡하고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변화가 많기 때문에 코어 개발팀의 주도적인 의사 결정 필요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탈중앙화는 유지하되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업데이트 속도와 확장성 확보를 위해 일부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중앙성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요소를 수용한 구조가 된 것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3074" name="Picture 2" descr="이더리움 - 나무위키">
            <a:extLst>
              <a:ext uri="{FF2B5EF4-FFF2-40B4-BE49-F238E27FC236}">
                <a16:creationId xmlns:a16="http://schemas.microsoft.com/office/drawing/2014/main" id="{F3088D9C-AAA4-0E02-FB36-A72C6833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10" y="3228313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EF706-9682-39B9-2BDE-B9D63B550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9610" y="2400300"/>
            <a:ext cx="4819880" cy="2573722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0F767A1-7A68-27AA-D48E-26D241F94584}"/>
              </a:ext>
            </a:extLst>
          </p:cNvPr>
          <p:cNvSpPr/>
          <p:nvPr/>
        </p:nvSpPr>
        <p:spPr>
          <a:xfrm>
            <a:off x="14135100" y="5432271"/>
            <a:ext cx="647700" cy="607032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1E7300-AF39-C6AD-C493-370CEB070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9610" y="6388977"/>
            <a:ext cx="4819880" cy="2433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FD67A-1B11-A199-998E-37F47AE362B8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426100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0ED91-493B-A99C-02B3-0C98E6B5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7E0A45-8F98-A6FD-6B10-BE76460D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8E03E4-F378-850C-6EB7-935D8F8D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338B6D-7389-01C1-1231-8B209FD55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28520-C0E4-9FDB-5BB5-52564B0E3392}"/>
              </a:ext>
            </a:extLst>
          </p:cNvPr>
          <p:cNvSpPr txBox="1"/>
          <p:nvPr/>
        </p:nvSpPr>
        <p:spPr>
          <a:xfrm>
            <a:off x="990600" y="1790700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탈중앙화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0DF7F-A26E-B92E-D81B-D07D5D68DBB5}"/>
              </a:ext>
            </a:extLst>
          </p:cNvPr>
          <p:cNvSpPr txBox="1"/>
          <p:nvPr/>
        </p:nvSpPr>
        <p:spPr>
          <a:xfrm>
            <a:off x="990600" y="2327414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중앙이 아예 없어 완전히 분산된 구조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8057F6C-64CC-136C-1A5C-712C6599D50A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9BBDD-7454-DA41-CDB2-12074D6C7655}"/>
              </a:ext>
            </a:extLst>
          </p:cNvPr>
          <p:cNvSpPr txBox="1"/>
          <p:nvPr/>
        </p:nvSpPr>
        <p:spPr>
          <a:xfrm>
            <a:off x="1055914" y="4751151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설계 특징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합의 알고리즘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PoW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거버넌스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오프체인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가치 저장과 거래에 집중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C72F33-7DE0-12FB-E082-80E65B1B7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8542" y="3675488"/>
            <a:ext cx="5188858" cy="2619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176DEE-FBC1-BD79-449A-BAEF2507B245}"/>
              </a:ext>
            </a:extLst>
          </p:cNvPr>
          <p:cNvSpPr txBox="1"/>
          <p:nvPr/>
        </p:nvSpPr>
        <p:spPr>
          <a:xfrm>
            <a:off x="1061357" y="6925124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블록체인은 왜 탈중앙화 특성을 선택했는가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?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어떠한 중앙 기관의 개입 없이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‘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신뢰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’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를 기술로 해결하고자 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확장성을 희생시키고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속도도 느림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검열 저항성과 보안성을 극단적으로 강화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5122" name="Picture 2" descr="비트코인 - 나무위키">
            <a:extLst>
              <a:ext uri="{FF2B5EF4-FFF2-40B4-BE49-F238E27FC236}">
                <a16:creationId xmlns:a16="http://schemas.microsoft.com/office/drawing/2014/main" id="{4DFD8068-7A1B-04F3-61E5-5562D69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3227319"/>
            <a:ext cx="46577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B7B13-98CD-2173-1C81-84AA54FEB677}"/>
              </a:ext>
            </a:extLst>
          </p:cNvPr>
          <p:cNvSpPr txBox="1"/>
          <p:nvPr/>
        </p:nvSpPr>
        <p:spPr>
          <a:xfrm>
            <a:off x="1050471" y="9054898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= 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블록체인의 탈중앙화와 </a:t>
            </a:r>
            <a:r>
              <a:rPr lang="ko-KR" altLang="en-US" sz="2400" b="1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중앙성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분권화 특성은 가치관</a:t>
            </a:r>
            <a:r>
              <a:rPr lang="en-US" altLang="ko-KR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철학</a:t>
            </a:r>
            <a:r>
              <a:rPr lang="en-US" altLang="ko-KR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의 차이</a:t>
            </a:r>
            <a:endParaRPr lang="en-US" altLang="ko-KR" sz="2400" dirty="0">
              <a:solidFill>
                <a:srgbClr val="0070C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39E6C9-F984-2A2F-5210-FE984A701A05}"/>
              </a:ext>
            </a:extLst>
          </p:cNvPr>
          <p:cNvSpPr txBox="1"/>
          <p:nvPr/>
        </p:nvSpPr>
        <p:spPr>
          <a:xfrm>
            <a:off x="144780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4755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3F12F-35E8-83E0-10DE-A555E313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F783E9-4328-8F6A-CD4B-C95E7C81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969C0-270E-2815-E621-EEDA7858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69A29D0-4BC9-FE15-0071-F8556258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97727"/>
            <a:ext cx="13055600" cy="3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77BB1-456B-26C8-8427-02B7EFADD20C}"/>
              </a:ext>
            </a:extLst>
          </p:cNvPr>
          <p:cNvSpPr txBox="1"/>
          <p:nvPr/>
        </p:nvSpPr>
        <p:spPr>
          <a:xfrm>
            <a:off x="990600" y="1790700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참여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1F5C0-CDDD-02AC-2552-14BFC95EBB25}"/>
              </a:ext>
            </a:extLst>
          </p:cNvPr>
          <p:cNvSpPr txBox="1"/>
          <p:nvPr/>
        </p:nvSpPr>
        <p:spPr>
          <a:xfrm>
            <a:off x="990600" y="2327414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 조회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 생성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트랜잭션 생성의 관점으로 나눌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0DD3BA4-11C7-1A7F-EDA8-765A1AAE97D1}"/>
              </a:ext>
            </a:extLst>
          </p:cNvPr>
          <p:cNvSpPr txBox="1"/>
          <p:nvPr/>
        </p:nvSpPr>
        <p:spPr>
          <a:xfrm>
            <a:off x="838200" y="529555"/>
            <a:ext cx="6400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2.2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참여와 합의 알고리즘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163D2-CB93-0443-D83E-94E3E9FC68E2}"/>
              </a:ext>
            </a:extLst>
          </p:cNvPr>
          <p:cNvSpPr txBox="1"/>
          <p:nvPr/>
        </p:nvSpPr>
        <p:spPr>
          <a:xfrm>
            <a:off x="990600" y="2993173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합의 알고리즘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3F983-5CFB-0E55-167E-ADCC608EE165}"/>
              </a:ext>
            </a:extLst>
          </p:cNvPr>
          <p:cNvSpPr txBox="1"/>
          <p:nvPr/>
        </p:nvSpPr>
        <p:spPr>
          <a:xfrm>
            <a:off x="1028700" y="3519001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 체인은 모두가 참여하는 네트워크로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참여하는 방법에는 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규칙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 존재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“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규칙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”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을 합의 알고리즘이라고 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F2E7A2-67F3-83EB-3DF1-B27C8227B715}"/>
              </a:ext>
            </a:extLst>
          </p:cNvPr>
          <p:cNvSpPr txBox="1"/>
          <p:nvPr/>
        </p:nvSpPr>
        <p:spPr>
          <a:xfrm>
            <a:off x="1028700" y="5376347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합의 알고리즘 종류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퍼블릭 블록체인 기준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4945F4-1CB1-874F-DF66-DAE038780D93}"/>
              </a:ext>
            </a:extLst>
          </p:cNvPr>
          <p:cNvSpPr txBox="1"/>
          <p:nvPr/>
        </p:nvSpPr>
        <p:spPr>
          <a:xfrm>
            <a:off x="1039586" y="5913061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Proof of Work(PoW)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작업 증명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1"/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컴퓨터로 복잡한 문제를 빨리 푼 사람이 블록 생성 가능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에너지 소모가 많고 느림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1"/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비트코인이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사용중인 알고리즘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295AF-3C5C-7E77-0A95-C7EBEB6040EF}"/>
              </a:ext>
            </a:extLst>
          </p:cNvPr>
          <p:cNvSpPr txBox="1"/>
          <p:nvPr/>
        </p:nvSpPr>
        <p:spPr>
          <a:xfrm>
            <a:off x="1028700" y="7236500"/>
            <a:ext cx="1028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Proof of Stake(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</a:rPr>
              <a:t>PoS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지분 증명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1"/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일정 자산을 보유하고 다수의 참여자들에게 민주적으로 선택 받은 자가 블록 생성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1"/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이더리움이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사용중인 알고리즘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06AA21-3B38-46FA-1C7B-1493093E741C}"/>
              </a:ext>
            </a:extLst>
          </p:cNvPr>
          <p:cNvSpPr txBox="1"/>
          <p:nvPr/>
        </p:nvSpPr>
        <p:spPr>
          <a:xfrm>
            <a:off x="1055915" y="8304023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Delegated Proof of Stake(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</a:rPr>
              <a:t>DPoS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대표 선출 방식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1"/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여러 사람이 투표해서 대표를 뽑고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그 대표들이 블록을 생성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5B765-8B5D-12C2-833F-D1737CD347CA}"/>
              </a:ext>
            </a:extLst>
          </p:cNvPr>
          <p:cNvSpPr txBox="1"/>
          <p:nvPr/>
        </p:nvSpPr>
        <p:spPr>
          <a:xfrm>
            <a:off x="144018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65163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85951-D26B-BABC-EAD8-9F6B0276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407802-E847-9B73-3565-9A01CB24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EC062F-C926-DBDD-B1E2-B5504658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CFC3919-F4A1-9A84-51B7-541F8858A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11" y="1147392"/>
            <a:ext cx="15666377" cy="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56EFEF-9DE1-60F1-7BBC-19A18FDC98A5}"/>
              </a:ext>
            </a:extLst>
          </p:cNvPr>
          <p:cNvSpPr txBox="1"/>
          <p:nvPr/>
        </p:nvSpPr>
        <p:spPr>
          <a:xfrm>
            <a:off x="955211" y="1672486"/>
            <a:ext cx="102870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블록 체인 프로토콜에서 새로운 기능을 추가하고 싶은 경우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</a:p>
          <a:p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일반적인 소프트웨어 업데이트와 달리 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“</a:t>
            </a:r>
            <a:r>
              <a:rPr lang="ko-KR" altLang="en-US" sz="2300" b="1" dirty="0">
                <a:latin typeface="Gmarket Sans Light" panose="020B0600000101010101" charset="-127"/>
                <a:ea typeface="Gmarket Sans Light" panose="020B0600000101010101" charset="-127"/>
              </a:rPr>
              <a:t>사용자 간 합의</a:t>
            </a:r>
            <a:r>
              <a:rPr lang="en-US" altLang="ko-KR" sz="2300" b="1" dirty="0">
                <a:latin typeface="Gmarket Sans Light" panose="020B0600000101010101" charset="-127"/>
                <a:ea typeface="Gmarket Sans Light" panose="020B0600000101010101" charset="-127"/>
              </a:rPr>
              <a:t>”</a:t>
            </a:r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가 이뤄져야만 업데이트가 가능</a:t>
            </a:r>
            <a:endParaRPr lang="en-US" altLang="ko-KR" sz="23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0E419F7-268E-1F9E-E445-2B85B7FCE722}"/>
              </a:ext>
            </a:extLst>
          </p:cNvPr>
          <p:cNvSpPr txBox="1"/>
          <p:nvPr/>
        </p:nvSpPr>
        <p:spPr>
          <a:xfrm>
            <a:off x="1012372" y="497211"/>
            <a:ext cx="2438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2.3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포크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B0D84-1192-2650-9C16-E8037B3584F2}"/>
              </a:ext>
            </a:extLst>
          </p:cNvPr>
          <p:cNvSpPr txBox="1"/>
          <p:nvPr/>
        </p:nvSpPr>
        <p:spPr>
          <a:xfrm>
            <a:off x="955211" y="4679556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하드 포크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(Hard Fork)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DBDEE-20FB-A64E-5B96-816613B3DD8C}"/>
              </a:ext>
            </a:extLst>
          </p:cNvPr>
          <p:cNvSpPr txBox="1"/>
          <p:nvPr/>
        </p:nvSpPr>
        <p:spPr>
          <a:xfrm>
            <a:off x="1066801" y="5186791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포크가 일어나 이전 버전의 프로토콜과 호환이 안되는 경우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5B000-21BF-DFF7-471A-3D1D4D64FBEA}"/>
              </a:ext>
            </a:extLst>
          </p:cNvPr>
          <p:cNvSpPr txBox="1"/>
          <p:nvPr/>
        </p:nvSpPr>
        <p:spPr>
          <a:xfrm>
            <a:off x="955211" y="2970854"/>
            <a:ext cx="1028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합의가 이뤄져 새로운 기능이 추가되어 기존과 달라지는 경우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</a:p>
          <a:p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이를 분기가 일어났다는 의미로 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“</a:t>
            </a:r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포크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(Fork)” </a:t>
            </a:r>
            <a:r>
              <a:rPr lang="ko-KR" altLang="en-US" sz="2300" dirty="0">
                <a:latin typeface="Gmarket Sans Light" panose="020B0600000101010101" charset="-127"/>
                <a:ea typeface="Gmarket Sans Light" panose="020B0600000101010101" charset="-127"/>
              </a:rPr>
              <a:t>라고 함</a:t>
            </a:r>
            <a:r>
              <a:rPr lang="en-US" altLang="ko-KR" sz="23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</p:txBody>
      </p:sp>
      <p:pic>
        <p:nvPicPr>
          <p:cNvPr id="7172" name="Picture 4" descr="이더리움 클래식 - 위키백과, 우리 모두의 백과사전">
            <a:extLst>
              <a:ext uri="{FF2B5EF4-FFF2-40B4-BE49-F238E27FC236}">
                <a16:creationId xmlns:a16="http://schemas.microsoft.com/office/drawing/2014/main" id="{0D83D45D-1147-8829-50C4-504D80528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89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3F5BF-15C1-E64C-6A09-225F77424B0F}"/>
              </a:ext>
            </a:extLst>
          </p:cNvPr>
          <p:cNvSpPr txBox="1"/>
          <p:nvPr/>
        </p:nvSpPr>
        <p:spPr>
          <a:xfrm>
            <a:off x="9144000" y="4679556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소프트 포크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(Soft Fork)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C5B38-ADCE-5C04-3B6B-0CEE73B50B97}"/>
              </a:ext>
            </a:extLst>
          </p:cNvPr>
          <p:cNvSpPr txBox="1"/>
          <p:nvPr/>
        </p:nvSpPr>
        <p:spPr>
          <a:xfrm>
            <a:off x="9201161" y="5233940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이전 버전과 호환이 가능한 경우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7174" name="Picture 6" descr="특징주] 비트코인캐시, 점차 상승...&quot;급상승 호재?&quot; &lt; 종합 &lt; 경제 &lt; 기사본문 - 국제뉴스">
            <a:extLst>
              <a:ext uri="{FF2B5EF4-FFF2-40B4-BE49-F238E27FC236}">
                <a16:creationId xmlns:a16="http://schemas.microsoft.com/office/drawing/2014/main" id="{C04ED6C2-E4F0-AC13-F407-DF785612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01" y="6262443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egWit: What Is It and How Does It Make Bitcoin Faster and Cheaper?">
            <a:extLst>
              <a:ext uri="{FF2B5EF4-FFF2-40B4-BE49-F238E27FC236}">
                <a16:creationId xmlns:a16="http://schemas.microsoft.com/office/drawing/2014/main" id="{ACCDA449-F6A6-81AC-7CB4-B75AC98C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61" y="6226650"/>
            <a:ext cx="42481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C7A373-629A-F948-F347-27CB0C11E911}"/>
              </a:ext>
            </a:extLst>
          </p:cNvPr>
          <p:cNvSpPr txBox="1"/>
          <p:nvPr/>
        </p:nvSpPr>
        <p:spPr>
          <a:xfrm>
            <a:off x="144018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315464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3BA94-4F89-02EC-2042-46837793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5BDC76-540E-25AC-FCC0-46695B9C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6BC8B7-6514-F1AB-34B0-25B04E6F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0BE1ED-0C27-1629-C46C-9B611E54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229600" y="1092297"/>
            <a:ext cx="15666377" cy="4571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1CC3D27-C872-AACB-39FF-1BD5EF38730B}"/>
              </a:ext>
            </a:extLst>
          </p:cNvPr>
          <p:cNvSpPr txBox="1"/>
          <p:nvPr/>
        </p:nvSpPr>
        <p:spPr>
          <a:xfrm>
            <a:off x="1012372" y="497211"/>
            <a:ext cx="7522028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2.4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연대순 블록체인 기술 발전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F6C88F4-2113-739B-5689-C1DBA6543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58714"/>
              </p:ext>
            </p:extLst>
          </p:nvPr>
        </p:nvGraphicFramePr>
        <p:xfrm>
          <a:off x="3505200" y="2320568"/>
          <a:ext cx="12192000" cy="6830643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8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15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연도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spc="200" dirty="0">
                          <a:solidFill>
                            <a:srgbClr val="000000"/>
                          </a:solidFill>
                          <a:ea typeface="Gmarket Sans Medium"/>
                        </a:rPr>
                        <a:t>기술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설명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92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1980</a:t>
                      </a: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년대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 err="1">
                          <a:solidFill>
                            <a:srgbClr val="000000"/>
                          </a:solidFill>
                          <a:latin typeface="Pretendard Light"/>
                        </a:rPr>
                        <a:t>머클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트리</a:t>
                      </a:r>
                      <a:r>
                        <a:rPr lang="en-US" altLang="ko-KR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(Merkle Tree)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데이터의</a:t>
                      </a:r>
                      <a:r>
                        <a:rPr 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무결성을 검증하는 기술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142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1990~2000</a:t>
                      </a: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년대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디지털 화폐 실험들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 err="1">
                          <a:solidFill>
                            <a:srgbClr val="000000"/>
                          </a:solidFill>
                          <a:latin typeface="Pretendard Light"/>
                        </a:rPr>
                        <a:t>비트코인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이전의 전자화폐 시도</a:t>
                      </a:r>
                      <a:endParaRPr lang="en-US" sz="25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142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2009</a:t>
                      </a:r>
                      <a:r>
                        <a:rPr lang="ko-KR" altLang="en-US" sz="2500" b="0" i="0" u="none" strike="noStrike" dirty="0">
                          <a:solidFill>
                            <a:srgbClr val="000000"/>
                          </a:solidFill>
                          <a:ea typeface="Gmarket Sans Medium"/>
                        </a:rPr>
                        <a:t>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 err="1">
                          <a:solidFill>
                            <a:srgbClr val="000000"/>
                          </a:solidFill>
                          <a:latin typeface="Pretendard Light"/>
                        </a:rPr>
                        <a:t>비트코인</a:t>
                      </a: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Pretendard Light"/>
                        </a:rPr>
                        <a:t> 출시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Pretendard Light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dirty="0" err="1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사토시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2500" dirty="0" err="1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나카모토가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만든 최초의 암호 화폐</a:t>
                      </a:r>
                      <a:endParaRPr lang="en-US" sz="25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142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이후</a:t>
                      </a:r>
                      <a:endParaRPr lang="en-US" sz="25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b="1" i="0" u="none" strike="noStrike" dirty="0">
                          <a:solidFill>
                            <a:srgbClr val="00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스마트 </a:t>
                      </a:r>
                      <a:r>
                        <a:rPr lang="ko-KR" altLang="en-US" sz="2500" b="1" i="0" u="none" strike="noStrike" dirty="0" err="1">
                          <a:solidFill>
                            <a:srgbClr val="00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컨트랙트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자동 계약 실행</a:t>
                      </a:r>
                      <a:r>
                        <a:rPr lang="en-US" altLang="ko-KR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2500" dirty="0" err="1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이더리움이</a:t>
                      </a:r>
                      <a:r>
                        <a:rPr lang="ko-KR" altLang="en-US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대표적</a:t>
                      </a:r>
                      <a:r>
                        <a:rPr lang="en-US" altLang="ko-KR" sz="25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endParaRPr lang="en-US" sz="25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49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1A5ADE-8070-C1C1-35F8-0FECA50B58EA}"/>
              </a:ext>
            </a:extLst>
          </p:cNvPr>
          <p:cNvSpPr txBox="1"/>
          <p:nvPr/>
        </p:nvSpPr>
        <p:spPr>
          <a:xfrm>
            <a:off x="144018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148077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51266-F90B-AB03-FB18-5D161764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157435-5DA2-6D97-5406-7BF0E062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885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FF3302-AC6D-52D7-C69C-7E15CBC7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EAD6CAB-6A2A-3219-DAE5-A9A63752DFE7}"/>
              </a:ext>
            </a:extLst>
          </p:cNvPr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5FCA1EE-5976-FEE1-5EE0-E73BDA28998D}"/>
              </a:ext>
            </a:extLst>
          </p:cNvPr>
          <p:cNvSpPr txBox="1"/>
          <p:nvPr/>
        </p:nvSpPr>
        <p:spPr>
          <a:xfrm>
            <a:off x="939800" y="36131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3. 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10000" b="0" i="0" u="none" strike="noStrike" spc="-400" dirty="0" err="1">
                <a:solidFill>
                  <a:srgbClr val="000000"/>
                </a:solidFill>
                <a:ea typeface="Gmarket Sans Bold"/>
              </a:rPr>
              <a:t>컨트랙트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8585A-438A-9946-0AF5-2AECD9341722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59090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303E1-711D-83BC-1701-C696D6AC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E146F3-BCEA-AADE-7D31-4D8C60E7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6BF8C0-61F9-CED4-3687-86589B09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796520-943D-855E-AE96-B70A25E1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185215"/>
            <a:ext cx="13055600" cy="38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7CD68A-69CB-3E06-FDA7-0BC030546717}"/>
              </a:ext>
            </a:extLst>
          </p:cNvPr>
          <p:cNvSpPr txBox="1"/>
          <p:nvPr/>
        </p:nvSpPr>
        <p:spPr>
          <a:xfrm>
            <a:off x="838200" y="1515309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 기반으로 체결하는 계약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계약 이행을 검증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/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보증하는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중앙화된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3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자 없이도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계약을 자동으로 이행할 수 있고 중개자의 서비스와 그에 수반되는 수수료를 피할 수 있음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 네트워크 마다 서로 다른 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환경과 언어를 사용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6E7F688-5546-42F6-4485-A849A4AC3E62}"/>
              </a:ext>
            </a:extLst>
          </p:cNvPr>
          <p:cNvSpPr txBox="1"/>
          <p:nvPr/>
        </p:nvSpPr>
        <p:spPr>
          <a:xfrm>
            <a:off x="838200" y="529555"/>
            <a:ext cx="4876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3.1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4800" spc="-300" dirty="0" err="1">
                <a:solidFill>
                  <a:srgbClr val="000000"/>
                </a:solidFill>
                <a:ea typeface="Gmarket Sans Bold"/>
              </a:rPr>
              <a:t>컨트랙트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7767F-67F4-02A6-7B9A-2FB97868A0D6}"/>
              </a:ext>
            </a:extLst>
          </p:cNvPr>
          <p:cNvSpPr txBox="1"/>
          <p:nvPr/>
        </p:nvSpPr>
        <p:spPr>
          <a:xfrm>
            <a:off x="898071" y="4264879"/>
            <a:ext cx="10287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Observability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관찰 가능성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계약 당사자 간에 계약 조건을 수행할 수 있는 적절한 이행 능력이 있는지 관찰하거나 서로 입증할 수 있을 것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Verifiability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입증 가능성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중재인이나 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3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자에게 계약 위반 또는 이행을 입증할 수 있을 것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Privity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정보 제한성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계약 내용과 이행에 대한 정보 통제는 필요한 만큼만 당사자들에게 제공할 것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지정된 인원 외 외부 인원이 계약을 통제할 수 없어야 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Enforceability 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강제 가능성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계약을 강제로 이행할 수 있는 능력이 있을 것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강제 가능성을 최소화 해야 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42C0E-FB7F-70BF-7B64-8D8FBCF89637}"/>
              </a:ext>
            </a:extLst>
          </p:cNvPr>
          <p:cNvSpPr txBox="1"/>
          <p:nvPr/>
        </p:nvSpPr>
        <p:spPr>
          <a:xfrm>
            <a:off x="898071" y="3673933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400" b="1" dirty="0" err="1">
                <a:latin typeface="Gmarket Sans Light" panose="020B0600000101010101" charset="-127"/>
                <a:ea typeface="Gmarket Sans Light" panose="020B0600000101010101" charset="-127"/>
              </a:rPr>
              <a:t>컨트랙트의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4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가지 설계 원칙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9218" name="Picture 2" descr="블록체인] NTF와 스마트 컨트랙트 (smart contract)">
            <a:extLst>
              <a:ext uri="{FF2B5EF4-FFF2-40B4-BE49-F238E27FC236}">
                <a16:creationId xmlns:a16="http://schemas.microsoft.com/office/drawing/2014/main" id="{9884AA17-12D0-3D14-562D-3B5AC78D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42" y="5429250"/>
            <a:ext cx="5638800" cy="29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A89C4D-B9F4-0612-2247-5F6DE1046C76}"/>
              </a:ext>
            </a:extLst>
          </p:cNvPr>
          <p:cNvSpPr txBox="1"/>
          <p:nvPr/>
        </p:nvSpPr>
        <p:spPr>
          <a:xfrm>
            <a:off x="1050471" y="9054898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+) </a:t>
            </a:r>
            <a:r>
              <a:rPr lang="ko-KR" altLang="en-US" sz="2400" b="1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이더리움의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스마트 </a:t>
            </a:r>
            <a:r>
              <a:rPr lang="ko-KR" altLang="en-US" sz="2400" b="1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컨트랙트는</a:t>
            </a:r>
            <a:r>
              <a:rPr lang="ko-KR" altLang="en-US" sz="2400" b="1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이를 모두 충족함</a:t>
            </a:r>
            <a:endParaRPr lang="en-US" altLang="ko-KR" sz="2400" dirty="0">
              <a:solidFill>
                <a:srgbClr val="0070C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3886E-EA05-DC65-8FEA-CFA2A17CF0B2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4014420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F2342-D06C-8E4F-0353-5ABBC2E3F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8ECEAD-D1CF-62B7-54F9-3C4461F1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CFE374-774F-E92B-DE6A-8EEC3ABA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F39AE54-CD21-C301-E559-F687F927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185215"/>
            <a:ext cx="13055600" cy="381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C7976D10-9406-DE7D-FA1F-EF16F9EDB5B3}"/>
              </a:ext>
            </a:extLst>
          </p:cNvPr>
          <p:cNvSpPr txBox="1"/>
          <p:nvPr/>
        </p:nvSpPr>
        <p:spPr>
          <a:xfrm>
            <a:off x="838200" y="529555"/>
            <a:ext cx="4876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3.1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4800" spc="-300" dirty="0" err="1">
                <a:solidFill>
                  <a:srgbClr val="000000"/>
                </a:solidFill>
                <a:ea typeface="Gmarket Sans Bold"/>
              </a:rPr>
              <a:t>컨트랙트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1308" name="TextBox 11307">
            <a:extLst>
              <a:ext uri="{FF2B5EF4-FFF2-40B4-BE49-F238E27FC236}">
                <a16:creationId xmlns:a16="http://schemas.microsoft.com/office/drawing/2014/main" id="{BF0DEA2A-C2C3-8947-80EA-58B59D726F09}"/>
              </a:ext>
            </a:extLst>
          </p:cNvPr>
          <p:cNvSpPr txBox="1"/>
          <p:nvPr/>
        </p:nvSpPr>
        <p:spPr>
          <a:xfrm>
            <a:off x="11304375" y="2999403"/>
            <a:ext cx="6758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1.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배포자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(Deployer)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가 스마트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컨트랙트를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네트워크 상에 배포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배포자는 거래를 통해 수수료를 취하고자 하는 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3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의 중개인이 될 수 있고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판매자나 구매자가 직접 배포를 할 수도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.)</a:t>
            </a:r>
          </a:p>
        </p:txBody>
      </p:sp>
      <p:sp>
        <p:nvSpPr>
          <p:cNvPr id="11309" name="TextBox 11308">
            <a:extLst>
              <a:ext uri="{FF2B5EF4-FFF2-40B4-BE49-F238E27FC236}">
                <a16:creationId xmlns:a16="http://schemas.microsoft.com/office/drawing/2014/main" id="{01C1D458-A3BC-85EA-C967-4B7FE6CBB66D}"/>
              </a:ext>
            </a:extLst>
          </p:cNvPr>
          <p:cNvSpPr txBox="1"/>
          <p:nvPr/>
        </p:nvSpPr>
        <p:spPr>
          <a:xfrm>
            <a:off x="11304375" y="4902944"/>
            <a:ext cx="675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2.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판매자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(Seller)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가 판매하고자 하는 자산을 스마트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컨트랙트에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예치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1310" name="TextBox 11309">
            <a:extLst>
              <a:ext uri="{FF2B5EF4-FFF2-40B4-BE49-F238E27FC236}">
                <a16:creationId xmlns:a16="http://schemas.microsoft.com/office/drawing/2014/main" id="{02467D92-9218-3CF8-E248-4308E02FC3E5}"/>
              </a:ext>
            </a:extLst>
          </p:cNvPr>
          <p:cNvSpPr txBox="1"/>
          <p:nvPr/>
        </p:nvSpPr>
        <p:spPr>
          <a:xfrm>
            <a:off x="11304375" y="5883156"/>
            <a:ext cx="6758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3.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구매자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(Buyer)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가 계약서를 확인한 뒤 금액을 입금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입금 금액은 판매자와 구매자가 계약서에 명시한 액수를 따르며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외의 이에 상응하는 자산이 될 수 있음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</p:txBody>
      </p:sp>
      <p:sp>
        <p:nvSpPr>
          <p:cNvPr id="11311" name="TextBox 11310">
            <a:extLst>
              <a:ext uri="{FF2B5EF4-FFF2-40B4-BE49-F238E27FC236}">
                <a16:creationId xmlns:a16="http://schemas.microsoft.com/office/drawing/2014/main" id="{9FA319FA-96F1-B43B-8250-4E47D4DF820B}"/>
              </a:ext>
            </a:extLst>
          </p:cNvPr>
          <p:cNvSpPr txBox="1"/>
          <p:nvPr/>
        </p:nvSpPr>
        <p:spPr>
          <a:xfrm>
            <a:off x="11286221" y="7157859"/>
            <a:ext cx="6758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4.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컨트랙트가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판매자에게는 재화를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구매자에게는 정해진 금액을 예치 받았기 때문에 거래가 실행됨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판매자에게는 돈을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구매자에게는 재화를 넘겨줌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</p:txBody>
      </p:sp>
      <p:sp>
        <p:nvSpPr>
          <p:cNvPr id="11312" name="TextBox 11311">
            <a:extLst>
              <a:ext uri="{FF2B5EF4-FFF2-40B4-BE49-F238E27FC236}">
                <a16:creationId xmlns:a16="http://schemas.microsoft.com/office/drawing/2014/main" id="{FB855C98-5545-25CC-0179-7DDE41E4BD58}"/>
              </a:ext>
            </a:extLst>
          </p:cNvPr>
          <p:cNvSpPr txBox="1"/>
          <p:nvPr/>
        </p:nvSpPr>
        <p:spPr>
          <a:xfrm>
            <a:off x="937541" y="1583074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 err="1">
                <a:latin typeface="Gmarket Sans Light" panose="020B0600000101010101" charset="-127"/>
                <a:ea typeface="Gmarket Sans Light" panose="020B0600000101010101" charset="-127"/>
              </a:rPr>
              <a:t>이더리움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 블록체인 기준 네트워크 동작 방식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11318" name="그룹 11317">
            <a:extLst>
              <a:ext uri="{FF2B5EF4-FFF2-40B4-BE49-F238E27FC236}">
                <a16:creationId xmlns:a16="http://schemas.microsoft.com/office/drawing/2014/main" id="{997EB377-FCEF-37D3-6A86-B5335B59E9B8}"/>
              </a:ext>
            </a:extLst>
          </p:cNvPr>
          <p:cNvGrpSpPr/>
          <p:nvPr/>
        </p:nvGrpSpPr>
        <p:grpSpPr>
          <a:xfrm>
            <a:off x="1219200" y="3162300"/>
            <a:ext cx="9822092" cy="5206806"/>
            <a:chOff x="1447800" y="2836733"/>
            <a:chExt cx="9822092" cy="5206806"/>
          </a:xfrm>
        </p:grpSpPr>
        <p:grpSp>
          <p:nvGrpSpPr>
            <p:cNvPr id="11306" name="그룹 11305">
              <a:extLst>
                <a:ext uri="{FF2B5EF4-FFF2-40B4-BE49-F238E27FC236}">
                  <a16:creationId xmlns:a16="http://schemas.microsoft.com/office/drawing/2014/main" id="{D19F60EC-7E13-ACF2-9CBE-0ED13F8825AD}"/>
                </a:ext>
              </a:extLst>
            </p:cNvPr>
            <p:cNvGrpSpPr/>
            <p:nvPr/>
          </p:nvGrpSpPr>
          <p:grpSpPr>
            <a:xfrm>
              <a:off x="1447800" y="2836733"/>
              <a:ext cx="9822092" cy="5206806"/>
              <a:chOff x="1447800" y="2836733"/>
              <a:chExt cx="9822092" cy="5206806"/>
            </a:xfrm>
          </p:grpSpPr>
          <p:grpSp>
            <p:nvGrpSpPr>
              <p:cNvPr id="11281" name="그룹 11280">
                <a:extLst>
                  <a:ext uri="{FF2B5EF4-FFF2-40B4-BE49-F238E27FC236}">
                    <a16:creationId xmlns:a16="http://schemas.microsoft.com/office/drawing/2014/main" id="{0E0669D0-C210-7893-3310-E5C077CCD901}"/>
                  </a:ext>
                </a:extLst>
              </p:cNvPr>
              <p:cNvGrpSpPr/>
              <p:nvPr/>
            </p:nvGrpSpPr>
            <p:grpSpPr>
              <a:xfrm>
                <a:off x="1447800" y="2836733"/>
                <a:ext cx="9822092" cy="5206806"/>
                <a:chOff x="1600200" y="2933700"/>
                <a:chExt cx="12164057" cy="5694221"/>
              </a:xfrm>
            </p:grpSpPr>
            <p:grpSp>
              <p:nvGrpSpPr>
                <p:cNvPr id="11280" name="그룹 11279">
                  <a:extLst>
                    <a:ext uri="{FF2B5EF4-FFF2-40B4-BE49-F238E27FC236}">
                      <a16:creationId xmlns:a16="http://schemas.microsoft.com/office/drawing/2014/main" id="{6E3ED0C2-2791-C39D-F033-DA6FB8CEDB92}"/>
                    </a:ext>
                  </a:extLst>
                </p:cNvPr>
                <p:cNvGrpSpPr/>
                <p:nvPr/>
              </p:nvGrpSpPr>
              <p:grpSpPr>
                <a:xfrm>
                  <a:off x="1600200" y="2933700"/>
                  <a:ext cx="4114800" cy="1395517"/>
                  <a:chOff x="1600200" y="2933700"/>
                  <a:chExt cx="4114800" cy="1395517"/>
                </a:xfrm>
              </p:grpSpPr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5C70137B-2E3F-B89E-27BD-BF4D878D0A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00200" y="2933700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A270F8FD-E1DD-99B6-1C32-F5FAC9446B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48676" y="2939143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B7464E9B-6E4F-21F1-6D51-7E6D4A893A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94448" y="2933700"/>
                    <a:ext cx="1220552" cy="13900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DAC54F2-8E03-926F-1286-A2A122F037AA}"/>
                    </a:ext>
                  </a:extLst>
                </p:cNvPr>
                <p:cNvSpPr txBox="1"/>
                <p:nvPr/>
              </p:nvSpPr>
              <p:spPr>
                <a:xfrm>
                  <a:off x="2630930" y="4512915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Validators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7ADA78-35F3-31CC-A745-F90E6EE34343}"/>
                    </a:ext>
                  </a:extLst>
                </p:cNvPr>
                <p:cNvSpPr txBox="1"/>
                <p:nvPr/>
              </p:nvSpPr>
              <p:spPr>
                <a:xfrm>
                  <a:off x="11214777" y="4701764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Deployer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00FEDD-A803-F27C-507B-1763C958B4C7}"/>
                    </a:ext>
                  </a:extLst>
                </p:cNvPr>
                <p:cNvSpPr txBox="1"/>
                <p:nvPr/>
              </p:nvSpPr>
              <p:spPr>
                <a:xfrm>
                  <a:off x="2706005" y="7950675"/>
                  <a:ext cx="1511803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Seller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72A39B-BBE3-3C32-A936-A0FC38C78F41}"/>
                    </a:ext>
                  </a:extLst>
                </p:cNvPr>
                <p:cNvSpPr txBox="1"/>
                <p:nvPr/>
              </p:nvSpPr>
              <p:spPr>
                <a:xfrm>
                  <a:off x="11455400" y="7991364"/>
                  <a:ext cx="157479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Buyer</a:t>
                  </a: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6ECC659B-C96C-0103-153A-5AE1DAB86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-3723" r="-190" b="1"/>
                <a:stretch>
                  <a:fillRect/>
                </a:stretch>
              </p:blipFill>
              <p:spPr>
                <a:xfrm>
                  <a:off x="7239000" y="6489124"/>
                  <a:ext cx="1168402" cy="150224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02E731-233F-5FBF-9153-8AB652E42D91}"/>
                    </a:ext>
                  </a:extLst>
                </p:cNvPr>
                <p:cNvSpPr txBox="1"/>
                <p:nvPr/>
              </p:nvSpPr>
              <p:spPr>
                <a:xfrm>
                  <a:off x="6457498" y="8122885"/>
                  <a:ext cx="3575899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Smart Contract</a:t>
                  </a:r>
                </a:p>
              </p:txBody>
            </p:sp>
            <p:grpSp>
              <p:nvGrpSpPr>
                <p:cNvPr id="11278" name="그룹 11277">
                  <a:extLst>
                    <a:ext uri="{FF2B5EF4-FFF2-40B4-BE49-F238E27FC236}">
                      <a16:creationId xmlns:a16="http://schemas.microsoft.com/office/drawing/2014/main" id="{E05C5CD9-264E-0201-4581-D73834BCB3DB}"/>
                    </a:ext>
                  </a:extLst>
                </p:cNvPr>
                <p:cNvGrpSpPr/>
                <p:nvPr/>
              </p:nvGrpSpPr>
              <p:grpSpPr>
                <a:xfrm>
                  <a:off x="11373621" y="6579075"/>
                  <a:ext cx="1897201" cy="1452963"/>
                  <a:chOff x="11373621" y="6579075"/>
                  <a:chExt cx="1897201" cy="1452963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DC6DA15F-66B1-CAD1-21EB-2981A8C8D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73621" y="6579075"/>
                    <a:ext cx="1270000" cy="1371600"/>
                  </a:xfrm>
                  <a:prstGeom prst="rect">
                    <a:avLst/>
                  </a:prstGeom>
                </p:spPr>
              </p:pic>
              <p:pic>
                <p:nvPicPr>
                  <p:cNvPr id="11266" name="Picture 2" descr="돈쌓는 이모티콘 현금이요 아이콘 일러스트 스톡 벡터 - ©yabluko_draws 655437786">
                    <a:extLst>
                      <a:ext uri="{FF2B5EF4-FFF2-40B4-BE49-F238E27FC236}">
                        <a16:creationId xmlns:a16="http://schemas.microsoft.com/office/drawing/2014/main" id="{36BA5396-FBF8-9C25-88D1-BC652CA5A6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34811" y1="42103" x2="39460" y2="51610"/>
                                <a14:foregroundMark x1="58212" y1="51835" x2="47188" y2="41865"/>
                                <a14:foregroundMark x1="36081" y1="42079" x2="43725" y2="51415"/>
                                <a14:foregroundMark x1="62840" y1="47006" x2="53365" y2="41746"/>
                                <a14:foregroundMark x1="51844" y1="41775" x2="62706" y2="49683"/>
                                <a14:foregroundMark x1="59814" y1="51882" x2="45947" y2="41889"/>
                                <a14:foregroundMark x1="39321" y1="42016" x2="34138" y2="51224"/>
                                <a14:backgroundMark x1="48624" y1="15152" x2="48624" y2="15152"/>
                                <a14:backgroundMark x1="62385" y1="22511" x2="83945" y2="41126"/>
                                <a14:backgroundMark x1="83945" y1="41126" x2="85321" y2="44589"/>
                                <a14:backgroundMark x1="39450" y1="61472" x2="65596" y2="63636"/>
                                <a14:backgroundMark x1="38991" y1="57576" x2="68807" y2="58442"/>
                                <a14:backgroundMark x1="71560" y1="48052" x2="70183" y2="50216"/>
                                <a14:backgroundMark x1="70642" y1="47186" x2="70183" y2="56277"/>
                                <a14:backgroundMark x1="44954" y1="58009" x2="27064" y2="56710"/>
                                <a14:backgroundMark x1="52294" y1="35498" x2="29817" y2="3593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147" t="31655" r="29205" b="39611"/>
                  <a:stretch>
                    <a:fillRect/>
                  </a:stretch>
                </p:blipFill>
                <p:spPr bwMode="auto">
                  <a:xfrm>
                    <a:off x="12257276" y="7340850"/>
                    <a:ext cx="1013546" cy="6911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279" name="그룹 11278">
                  <a:extLst>
                    <a:ext uri="{FF2B5EF4-FFF2-40B4-BE49-F238E27FC236}">
                      <a16:creationId xmlns:a16="http://schemas.microsoft.com/office/drawing/2014/main" id="{D1A1E2CC-3451-0776-E10C-1C08CAA9AC3A}"/>
                    </a:ext>
                  </a:extLst>
                </p:cNvPr>
                <p:cNvGrpSpPr/>
                <p:nvPr/>
              </p:nvGrpSpPr>
              <p:grpSpPr>
                <a:xfrm>
                  <a:off x="2296527" y="6014887"/>
                  <a:ext cx="1960906" cy="1730217"/>
                  <a:chOff x="2296527" y="6014887"/>
                  <a:chExt cx="1960906" cy="1730217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6742CE0C-C9EA-71FC-12D7-EDFDD3904B0D}"/>
                      </a:ext>
                    </a:extLst>
                  </p:cNvPr>
                  <p:cNvGrpSpPr/>
                  <p:nvPr/>
                </p:nvGrpSpPr>
                <p:grpSpPr>
                  <a:xfrm>
                    <a:off x="2296527" y="6353023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2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73659A06-5296-1BF8-537B-520BAE0F8B1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69C57CCB-8240-2D36-35AD-A2EBA0894FD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268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B9FC21AA-A3C4-A310-F1CA-1F9D0E50C5D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94A71FAE-BF96-FD88-01CA-C993B7D20125}"/>
                      </a:ext>
                    </a:extLst>
                  </p:cNvPr>
                  <p:cNvGrpSpPr/>
                  <p:nvPr/>
                </p:nvGrpSpPr>
                <p:grpSpPr>
                  <a:xfrm>
                    <a:off x="3251200" y="6014887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5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7A77F0AB-9CD3-95A7-6BC5-D76E08B000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55C36579-01E7-A304-D234-A31B4924C3F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7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1FC4FB43-725E-94CB-9344-12AFEC7801C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19A64FA6-7725-543A-30A9-E613EF5CE4F1}"/>
                      </a:ext>
                    </a:extLst>
                  </p:cNvPr>
                  <p:cNvGrpSpPr/>
                  <p:nvPr/>
                </p:nvGrpSpPr>
                <p:grpSpPr>
                  <a:xfrm>
                    <a:off x="3505284" y="6378614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9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DC5B99A5-94BE-4ABA-442F-BB248C6A23A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0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C76FB291-C008-DF79-C0BF-E9F7942B141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A475355B-E29E-2BA1-F7EA-5E30B8C7F6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EACB3815-168A-F822-55F0-ADCC976CF2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524" b="89286" l="9091" r="93506">
                                <a14:foregroundMark x1="63822" y1="26478" x2="45455" y2="14286"/>
                                <a14:foregroundMark x1="83117" y1="39286" x2="82646" y2="38973"/>
                                <a14:foregroundMark x1="45455" y1="14286" x2="11379" y2="36905"/>
                                <a14:foregroundMark x1="8422" y1="41667" x2="18182" y2="78571"/>
                                <a14:foregroundMark x1="18182" y1="78571" x2="63928" y2="90711"/>
                                <a14:foregroundMark x1="79859" y1="78107" x2="86764" y2="70512"/>
                                <a14:foregroundMark x1="91169" y1="51670" x2="87934" y2="35854"/>
                                <a14:foregroundMark x1="73405" y1="20164" x2="67532" y2="17857"/>
                                <a14:backgroundMark x1="80519" y1="15476" x2="89610" y2="25000"/>
                                <a14:backgroundMark x1="84416" y1="23810" x2="92208" y2="33333"/>
                                <a14:backgroundMark x1="97403" y1="52381" x2="94805" y2="71429"/>
                                <a14:backgroundMark x1="61039" y1="96429" x2="64935" y2="94048"/>
                                <a14:backgroundMark x1="62338" y1="96429" x2="71429" y2="95238"/>
                                <a14:backgroundMark x1="5195" y1="36905" x2="5195" y2="41667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49" y="6401212"/>
                    <a:ext cx="1231902" cy="13438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270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8994B017-D52C-2901-D755-167C29EFF6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9764621" y="7655406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30674C37-F680-1C71-FAF5-7882B7A5CD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5212900" y="6005352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EA311035-212D-D025-1A3B-85C6C594D878}"/>
                    </a:ext>
                  </a:extLst>
                </p:cNvPr>
                <p:cNvCxnSpPr/>
                <p:nvPr/>
              </p:nvCxnSpPr>
              <p:spPr>
                <a:xfrm>
                  <a:off x="4686974" y="6927952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CF4DFCBF-E5DB-78F1-970B-AEAC1351C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43366" y="7505700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12259D1E-7FE2-A9EB-C42A-424A2AC0E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44000" y="6953415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D4D8A5F5-F1A8-DDB1-CF7E-C7B4425440B0}"/>
                    </a:ext>
                  </a:extLst>
                </p:cNvPr>
                <p:cNvCxnSpPr/>
                <p:nvPr/>
              </p:nvCxnSpPr>
              <p:spPr>
                <a:xfrm>
                  <a:off x="9144000" y="7655406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1FAA08BF-599C-D218-8190-1A4827226A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9632110" y="6180884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8F6D79CD-E221-797C-B86F-0279F545BA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5016697" y="7544176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267" name="그룹 11266">
                  <a:extLst>
                    <a:ext uri="{FF2B5EF4-FFF2-40B4-BE49-F238E27FC236}">
                      <a16:creationId xmlns:a16="http://schemas.microsoft.com/office/drawing/2014/main" id="{03D5A69D-09FF-9F60-9464-5F1B3634090A}"/>
                    </a:ext>
                  </a:extLst>
                </p:cNvPr>
                <p:cNvGrpSpPr/>
                <p:nvPr/>
              </p:nvGrpSpPr>
              <p:grpSpPr>
                <a:xfrm>
                  <a:off x="7810501" y="4339431"/>
                  <a:ext cx="3009899" cy="2029249"/>
                  <a:chOff x="7810501" y="4339431"/>
                  <a:chExt cx="3009899" cy="2029249"/>
                </a:xfrm>
              </p:grpSpPr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C90AD370-57A5-7768-E067-21590D13D0A1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7786476" y="4363456"/>
                    <a:ext cx="2029249" cy="19812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5" name="직선 연결선 11264">
                    <a:extLst>
                      <a:ext uri="{FF2B5EF4-FFF2-40B4-BE49-F238E27FC236}">
                        <a16:creationId xmlns:a16="http://schemas.microsoft.com/office/drawing/2014/main" id="{7B7B23B0-6AFF-847C-B3B5-92A4221A5F7F}"/>
                      </a:ext>
                    </a:extLst>
                  </p:cNvPr>
                  <p:cNvCxnSpPr/>
                  <p:nvPr/>
                </p:nvCxnSpPr>
                <p:spPr>
                  <a:xfrm>
                    <a:off x="9791701" y="4339431"/>
                    <a:ext cx="102869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77" name="그룹 11276">
                  <a:extLst>
                    <a:ext uri="{FF2B5EF4-FFF2-40B4-BE49-F238E27FC236}">
                      <a16:creationId xmlns:a16="http://schemas.microsoft.com/office/drawing/2014/main" id="{F7845BE1-A69B-6346-80A0-163FC23F836C}"/>
                    </a:ext>
                  </a:extLst>
                </p:cNvPr>
                <p:cNvGrpSpPr/>
                <p:nvPr/>
              </p:nvGrpSpPr>
              <p:grpSpPr>
                <a:xfrm>
                  <a:off x="10850180" y="3249779"/>
                  <a:ext cx="1875220" cy="1468568"/>
                  <a:chOff x="10850180" y="3249779"/>
                  <a:chExt cx="1875220" cy="1468568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CA193A4C-C0AE-5DF7-8064-78D9F3997E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542210" y="3249779"/>
                    <a:ext cx="1183190" cy="126313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6" descr="패키지 벡터 격리 아이콘입니다. 판지 상자 이모티콘 그림입니다. 판지 상자 벡터 격리 이모티콘 | 프리미엄 벡터">
                    <a:extLst>
                      <a:ext uri="{FF2B5EF4-FFF2-40B4-BE49-F238E27FC236}">
                        <a16:creationId xmlns:a16="http://schemas.microsoft.com/office/drawing/2014/main" id="{4E3E3062-BB31-DCBD-C640-42A8B0754D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47303" y1="49282" x2="45643" y2="5550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89" t="10886" r="18077" b="12873"/>
                  <a:stretch>
                    <a:fillRect/>
                  </a:stretch>
                </p:blipFill>
                <p:spPr bwMode="auto">
                  <a:xfrm>
                    <a:off x="11054704" y="3851627"/>
                    <a:ext cx="801392" cy="8667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71" name="직선 화살표 연결선 11270">
                    <a:extLst>
                      <a:ext uri="{FF2B5EF4-FFF2-40B4-BE49-F238E27FC236}">
                        <a16:creationId xmlns:a16="http://schemas.microsoft.com/office/drawing/2014/main" id="{174AE2F8-17E9-80D7-360B-3932EE132AA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850180" y="3755042"/>
                    <a:ext cx="250944" cy="25261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2" name="직선 화살표 연결선 11271">
                    <a:extLst>
                      <a:ext uri="{FF2B5EF4-FFF2-40B4-BE49-F238E27FC236}">
                        <a16:creationId xmlns:a16="http://schemas.microsoft.com/office/drawing/2014/main" id="{3C5A571D-2BD5-A832-DE78-13135786B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01124" y="3628737"/>
                    <a:ext cx="113653" cy="298557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" name="직선 화살표 연결선 11274">
                    <a:extLst>
                      <a:ext uri="{FF2B5EF4-FFF2-40B4-BE49-F238E27FC236}">
                        <a16:creationId xmlns:a16="http://schemas.microsoft.com/office/drawing/2014/main" id="{4A828CEC-5185-2A87-55F0-7EE2E27921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352068" y="3567537"/>
                    <a:ext cx="50635" cy="32730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1283" name="그래픽 11282" descr="배지 1 윤곽선">
                <a:extLst>
                  <a:ext uri="{FF2B5EF4-FFF2-40B4-BE49-F238E27FC236}">
                    <a16:creationId xmlns:a16="http://schemas.microsoft.com/office/drawing/2014/main" id="{24B54D7E-61AB-2192-A1AC-D1B48A8F3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054081" y="4480555"/>
                <a:ext cx="516324" cy="516324"/>
              </a:xfrm>
              <a:prstGeom prst="rect">
                <a:avLst/>
              </a:prstGeom>
            </p:spPr>
          </p:pic>
          <p:pic>
            <p:nvPicPr>
              <p:cNvPr id="11300" name="그래픽 11299" descr="배지 윤곽선">
                <a:extLst>
                  <a:ext uri="{FF2B5EF4-FFF2-40B4-BE49-F238E27FC236}">
                    <a16:creationId xmlns:a16="http://schemas.microsoft.com/office/drawing/2014/main" id="{D34C87A3-DEE1-9F3A-89DA-97D4EA249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02214" y="5892266"/>
                <a:ext cx="473336" cy="473336"/>
              </a:xfrm>
              <a:prstGeom prst="rect">
                <a:avLst/>
              </a:prstGeom>
            </p:spPr>
          </p:pic>
          <p:pic>
            <p:nvPicPr>
              <p:cNvPr id="11302" name="그래픽 11301" descr="배지 3 윤곽선">
                <a:extLst>
                  <a:ext uri="{FF2B5EF4-FFF2-40B4-BE49-F238E27FC236}">
                    <a16:creationId xmlns:a16="http://schemas.microsoft.com/office/drawing/2014/main" id="{402DFE14-64C4-E6E4-9746-F65BBFE87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84856" y="5936895"/>
                <a:ext cx="502656" cy="502656"/>
              </a:xfrm>
              <a:prstGeom prst="rect">
                <a:avLst/>
              </a:prstGeom>
            </p:spPr>
          </p:pic>
          <p:pic>
            <p:nvPicPr>
              <p:cNvPr id="11304" name="그래픽 11303" descr="배지 4 윤곽선">
                <a:extLst>
                  <a:ext uri="{FF2B5EF4-FFF2-40B4-BE49-F238E27FC236}">
                    <a16:creationId xmlns:a16="http://schemas.microsoft.com/office/drawing/2014/main" id="{59E35C0C-C417-3382-06CA-2E6F9B48B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998952" y="7030254"/>
                <a:ext cx="513984" cy="526083"/>
              </a:xfrm>
              <a:prstGeom prst="rect">
                <a:avLst/>
              </a:prstGeom>
            </p:spPr>
          </p:pic>
          <p:pic>
            <p:nvPicPr>
              <p:cNvPr id="11305" name="그래픽 11304" descr="배지 4 윤곽선">
                <a:extLst>
                  <a:ext uri="{FF2B5EF4-FFF2-40B4-BE49-F238E27FC236}">
                    <a16:creationId xmlns:a16="http://schemas.microsoft.com/office/drawing/2014/main" id="{618F36C1-DEC0-EC84-E89C-68DA35E2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517434" y="7164408"/>
                <a:ext cx="513984" cy="526083"/>
              </a:xfrm>
              <a:prstGeom prst="rect">
                <a:avLst/>
              </a:prstGeom>
            </p:spPr>
          </p:pic>
        </p:grpSp>
        <p:cxnSp>
          <p:nvCxnSpPr>
            <p:cNvPr id="11314" name="연결선: 꺾임 11313">
              <a:extLst>
                <a:ext uri="{FF2B5EF4-FFF2-40B4-BE49-F238E27FC236}">
                  <a16:creationId xmlns:a16="http://schemas.microsoft.com/office/drawing/2014/main" id="{3798B3D9-8C54-8E67-3D3F-9B0E4F3AD19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47803" y="2836733"/>
              <a:ext cx="3999389" cy="2160144"/>
            </a:xfrm>
            <a:prstGeom prst="bentConnector3">
              <a:avLst>
                <a:gd name="adj1" fmla="val -218"/>
              </a:avLst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97BCC0-4A8B-D1BD-75A9-A6A6172292A4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364277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CB7DC-7379-C84A-F741-134D9826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9E490F-D0E1-A09A-6F27-3BBC7DA2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A008B2-11DB-B0D4-A1F2-F0E50331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F28C0D-78F9-41E1-A7C4-72B2B3799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185215"/>
            <a:ext cx="13055600" cy="381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B2ADB922-1D51-BEE8-47B9-46FFF1E8DAED}"/>
              </a:ext>
            </a:extLst>
          </p:cNvPr>
          <p:cNvSpPr txBox="1"/>
          <p:nvPr/>
        </p:nvSpPr>
        <p:spPr>
          <a:xfrm>
            <a:off x="838200" y="529555"/>
            <a:ext cx="4876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3.1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4800" spc="-300" dirty="0" err="1">
                <a:solidFill>
                  <a:srgbClr val="000000"/>
                </a:solidFill>
                <a:ea typeface="Gmarket Sans Bold"/>
              </a:rPr>
              <a:t>컨트랙트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8249D-B251-FD9F-187F-3F3B90EFBB23}"/>
              </a:ext>
            </a:extLst>
          </p:cNvPr>
          <p:cNvSpPr txBox="1"/>
          <p:nvPr/>
        </p:nvSpPr>
        <p:spPr>
          <a:xfrm>
            <a:off x="3491099" y="7201525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컨트랙트는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블록체인 네트워크 상에서 동작하는 애플리케이션이고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검증자는 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컨트랙트의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실행 결과를 전달 받으면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이를 재검증해 네트워크에 포함시키는 역할을 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네트워크 이용자들은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이더리움의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화폐인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이더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(Ether)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를 통해 가스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(Gas)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라고 불리는 수수료를 지불하게 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검증자가 이를 가져가게 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endParaRPr lang="ko-KR" altLang="en-US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B85D5-AF82-853C-1A57-92B2A0A32298}"/>
              </a:ext>
            </a:extLst>
          </p:cNvPr>
          <p:cNvSpPr txBox="1"/>
          <p:nvPr/>
        </p:nvSpPr>
        <p:spPr>
          <a:xfrm>
            <a:off x="3495157" y="8878079"/>
            <a:ext cx="9388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Gas </a:t>
            </a:r>
            <a:r>
              <a:rPr lang="ko-KR" altLang="en-US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수수료는 스마트 </a:t>
            </a:r>
            <a:r>
              <a:rPr lang="ko-KR" altLang="en-US" sz="1800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컨트랙트를</a:t>
            </a:r>
            <a:r>
              <a:rPr lang="ko-KR" altLang="en-US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실행하는 데 필요한 계산 비용</a:t>
            </a:r>
            <a:r>
              <a:rPr lang="en-US" altLang="ko-KR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서비스 수수료 </a:t>
            </a:r>
            <a:r>
              <a:rPr lang="en-US" altLang="ko-KR" sz="18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X)</a:t>
            </a:r>
            <a:endParaRPr lang="ko-KR" altLang="en-US" sz="1800" dirty="0">
              <a:solidFill>
                <a:srgbClr val="0070C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0C4B939-F83A-1AAC-FB33-87F877C7E752}"/>
              </a:ext>
            </a:extLst>
          </p:cNvPr>
          <p:cNvGrpSpPr/>
          <p:nvPr/>
        </p:nvGrpSpPr>
        <p:grpSpPr>
          <a:xfrm>
            <a:off x="3491099" y="1851084"/>
            <a:ext cx="10744200" cy="5045529"/>
            <a:chOff x="3679245" y="1851702"/>
            <a:chExt cx="10744200" cy="5045529"/>
          </a:xfrm>
        </p:grpSpPr>
        <p:grpSp>
          <p:nvGrpSpPr>
            <p:cNvPr id="11306" name="그룹 11305">
              <a:extLst>
                <a:ext uri="{FF2B5EF4-FFF2-40B4-BE49-F238E27FC236}">
                  <a16:creationId xmlns:a16="http://schemas.microsoft.com/office/drawing/2014/main" id="{665F2E7D-14A1-2C00-DEB4-7524035EE368}"/>
                </a:ext>
              </a:extLst>
            </p:cNvPr>
            <p:cNvGrpSpPr/>
            <p:nvPr/>
          </p:nvGrpSpPr>
          <p:grpSpPr>
            <a:xfrm>
              <a:off x="3907845" y="1851703"/>
              <a:ext cx="10515600" cy="5045528"/>
              <a:chOff x="1447800" y="2836733"/>
              <a:chExt cx="9822092" cy="5206806"/>
            </a:xfrm>
          </p:grpSpPr>
          <p:grpSp>
            <p:nvGrpSpPr>
              <p:cNvPr id="11281" name="그룹 11280">
                <a:extLst>
                  <a:ext uri="{FF2B5EF4-FFF2-40B4-BE49-F238E27FC236}">
                    <a16:creationId xmlns:a16="http://schemas.microsoft.com/office/drawing/2014/main" id="{F0736837-0500-E613-52A7-E00037BC7D04}"/>
                  </a:ext>
                </a:extLst>
              </p:cNvPr>
              <p:cNvGrpSpPr/>
              <p:nvPr/>
            </p:nvGrpSpPr>
            <p:grpSpPr>
              <a:xfrm>
                <a:off x="1447800" y="2836733"/>
                <a:ext cx="9822092" cy="5206806"/>
                <a:chOff x="1600200" y="2933700"/>
                <a:chExt cx="12164057" cy="5694221"/>
              </a:xfrm>
            </p:grpSpPr>
            <p:grpSp>
              <p:nvGrpSpPr>
                <p:cNvPr id="11280" name="그룹 11279">
                  <a:extLst>
                    <a:ext uri="{FF2B5EF4-FFF2-40B4-BE49-F238E27FC236}">
                      <a16:creationId xmlns:a16="http://schemas.microsoft.com/office/drawing/2014/main" id="{106E8F43-3AE3-0221-39D4-ECCF30295C4F}"/>
                    </a:ext>
                  </a:extLst>
                </p:cNvPr>
                <p:cNvGrpSpPr/>
                <p:nvPr/>
              </p:nvGrpSpPr>
              <p:grpSpPr>
                <a:xfrm>
                  <a:off x="1600200" y="2933700"/>
                  <a:ext cx="4114800" cy="1395517"/>
                  <a:chOff x="1600200" y="2933700"/>
                  <a:chExt cx="4114800" cy="1395517"/>
                </a:xfrm>
              </p:grpSpPr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4391C3DB-0D66-E8A7-9673-156F158A7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00200" y="2933700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0B28D53E-92AA-AE51-5FC9-F252EEBA9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48676" y="2939143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2E15D9FE-626C-2FEF-1302-7A140BC7E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94448" y="2933700"/>
                    <a:ext cx="1220552" cy="13900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05109E-D73B-1643-02BE-80038A0DA06A}"/>
                    </a:ext>
                  </a:extLst>
                </p:cNvPr>
                <p:cNvSpPr txBox="1"/>
                <p:nvPr/>
              </p:nvSpPr>
              <p:spPr>
                <a:xfrm>
                  <a:off x="2630930" y="4512915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Validators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27724AC-7B76-1B32-5DEE-FE7DE02FB764}"/>
                    </a:ext>
                  </a:extLst>
                </p:cNvPr>
                <p:cNvSpPr txBox="1"/>
                <p:nvPr/>
              </p:nvSpPr>
              <p:spPr>
                <a:xfrm>
                  <a:off x="11214777" y="4701764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Deployer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BDD434-CBC9-A2E5-AC59-C7AB4F4B89B0}"/>
                    </a:ext>
                  </a:extLst>
                </p:cNvPr>
                <p:cNvSpPr txBox="1"/>
                <p:nvPr/>
              </p:nvSpPr>
              <p:spPr>
                <a:xfrm>
                  <a:off x="2706005" y="7950675"/>
                  <a:ext cx="1511803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Seller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6EFE723-19CE-EA4D-F3B2-84F48AEC0A00}"/>
                    </a:ext>
                  </a:extLst>
                </p:cNvPr>
                <p:cNvSpPr txBox="1"/>
                <p:nvPr/>
              </p:nvSpPr>
              <p:spPr>
                <a:xfrm>
                  <a:off x="11455400" y="7991364"/>
                  <a:ext cx="157479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Buyer</a:t>
                  </a: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174BBC3B-5DFD-0007-D82A-72E9E5D29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-3723" r="-190" b="1"/>
                <a:stretch>
                  <a:fillRect/>
                </a:stretch>
              </p:blipFill>
              <p:spPr>
                <a:xfrm>
                  <a:off x="7239000" y="6489124"/>
                  <a:ext cx="1168402" cy="150224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ACBB79-FA67-13C5-08CF-EC5126A1F9E2}"/>
                    </a:ext>
                  </a:extLst>
                </p:cNvPr>
                <p:cNvSpPr txBox="1"/>
                <p:nvPr/>
              </p:nvSpPr>
              <p:spPr>
                <a:xfrm>
                  <a:off x="6457498" y="8122885"/>
                  <a:ext cx="3575899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Smart Contract</a:t>
                  </a:r>
                </a:p>
              </p:txBody>
            </p:sp>
            <p:grpSp>
              <p:nvGrpSpPr>
                <p:cNvPr id="11278" name="그룹 11277">
                  <a:extLst>
                    <a:ext uri="{FF2B5EF4-FFF2-40B4-BE49-F238E27FC236}">
                      <a16:creationId xmlns:a16="http://schemas.microsoft.com/office/drawing/2014/main" id="{9A6B1454-49E1-1845-461A-4040E09356F5}"/>
                    </a:ext>
                  </a:extLst>
                </p:cNvPr>
                <p:cNvGrpSpPr/>
                <p:nvPr/>
              </p:nvGrpSpPr>
              <p:grpSpPr>
                <a:xfrm>
                  <a:off x="11373621" y="6579075"/>
                  <a:ext cx="1897201" cy="1452963"/>
                  <a:chOff x="11373621" y="6579075"/>
                  <a:chExt cx="1897201" cy="1452963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14AE5DA6-BA5F-7983-D0D1-07EC9C38DD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73621" y="6579075"/>
                    <a:ext cx="1270000" cy="1371600"/>
                  </a:xfrm>
                  <a:prstGeom prst="rect">
                    <a:avLst/>
                  </a:prstGeom>
                </p:spPr>
              </p:pic>
              <p:pic>
                <p:nvPicPr>
                  <p:cNvPr id="11266" name="Picture 2" descr="돈쌓는 이모티콘 현금이요 아이콘 일러스트 스톡 벡터 - ©yabluko_draws 655437786">
                    <a:extLst>
                      <a:ext uri="{FF2B5EF4-FFF2-40B4-BE49-F238E27FC236}">
                        <a16:creationId xmlns:a16="http://schemas.microsoft.com/office/drawing/2014/main" id="{A1A6E14C-4CCC-C7B5-0ED1-F113629FD3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>
                                <a14:foregroundMark x1="34811" y1="42103" x2="39460" y2="51610"/>
                                <a14:foregroundMark x1="58212" y1="51835" x2="47188" y2="41865"/>
                                <a14:foregroundMark x1="36081" y1="42079" x2="43725" y2="51415"/>
                                <a14:foregroundMark x1="62840" y1="47006" x2="53365" y2="41746"/>
                                <a14:foregroundMark x1="51844" y1="41775" x2="62706" y2="49683"/>
                                <a14:foregroundMark x1="59814" y1="51882" x2="45947" y2="41889"/>
                                <a14:foregroundMark x1="39321" y1="42016" x2="34138" y2="51224"/>
                                <a14:backgroundMark x1="48624" y1="15152" x2="48624" y2="15152"/>
                                <a14:backgroundMark x1="62385" y1="22511" x2="83945" y2="41126"/>
                                <a14:backgroundMark x1="83945" y1="41126" x2="85321" y2="44589"/>
                                <a14:backgroundMark x1="39450" y1="61472" x2="65596" y2="63636"/>
                                <a14:backgroundMark x1="38991" y1="57576" x2="68807" y2="58442"/>
                                <a14:backgroundMark x1="71560" y1="48052" x2="70183" y2="50216"/>
                                <a14:backgroundMark x1="70642" y1="47186" x2="70183" y2="56277"/>
                                <a14:backgroundMark x1="44954" y1="58009" x2="27064" y2="56710"/>
                                <a14:backgroundMark x1="52294" y1="35498" x2="29817" y2="3593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147" t="31655" r="29205" b="39611"/>
                  <a:stretch>
                    <a:fillRect/>
                  </a:stretch>
                </p:blipFill>
                <p:spPr bwMode="auto">
                  <a:xfrm>
                    <a:off x="12257276" y="7340850"/>
                    <a:ext cx="1013546" cy="6911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279" name="그룹 11278">
                  <a:extLst>
                    <a:ext uri="{FF2B5EF4-FFF2-40B4-BE49-F238E27FC236}">
                      <a16:creationId xmlns:a16="http://schemas.microsoft.com/office/drawing/2014/main" id="{957760F4-640C-4309-C45B-A55D520CAB51}"/>
                    </a:ext>
                  </a:extLst>
                </p:cNvPr>
                <p:cNvGrpSpPr/>
                <p:nvPr/>
              </p:nvGrpSpPr>
              <p:grpSpPr>
                <a:xfrm>
                  <a:off x="2296527" y="6014887"/>
                  <a:ext cx="1960906" cy="1730217"/>
                  <a:chOff x="2296527" y="6014887"/>
                  <a:chExt cx="1960906" cy="1730217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01631DDD-87B7-05A5-9BB4-50B92DCF0B07}"/>
                      </a:ext>
                    </a:extLst>
                  </p:cNvPr>
                  <p:cNvGrpSpPr/>
                  <p:nvPr/>
                </p:nvGrpSpPr>
                <p:grpSpPr>
                  <a:xfrm>
                    <a:off x="2296527" y="6353023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2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C9F3A5E6-9FF8-79FC-E1A7-2C138350B46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45B8F32D-CD1E-2260-3A02-102105605A9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1268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2FAEE1C9-4C6C-63BC-0D28-6C142F9A5CF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BB3A666D-9CD0-003F-3204-F95B8E36A442}"/>
                      </a:ext>
                    </a:extLst>
                  </p:cNvPr>
                  <p:cNvGrpSpPr/>
                  <p:nvPr/>
                </p:nvGrpSpPr>
                <p:grpSpPr>
                  <a:xfrm>
                    <a:off x="3251200" y="6014887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5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5058BF2C-CDF8-A56D-2D2A-D48F784764A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6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2AEDB4F4-865D-12EE-2EC7-8C71AC36FD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7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FDC7F935-8E42-CEA2-897D-3CF7BCF8B3B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DA237A1B-7243-FE2D-14E8-065B68A9D6D5}"/>
                      </a:ext>
                    </a:extLst>
                  </p:cNvPr>
                  <p:cNvGrpSpPr/>
                  <p:nvPr/>
                </p:nvGrpSpPr>
                <p:grpSpPr>
                  <a:xfrm>
                    <a:off x="3505284" y="6378614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39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05B58757-7153-AB86-68B9-CFC01307E7D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0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9061FE4A-A0BC-1BB1-EA51-C6BAD26C0BA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C7A56287-4F46-1347-8DAC-8523F8E106D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9" name="그림 18">
                    <a:extLst>
                      <a:ext uri="{FF2B5EF4-FFF2-40B4-BE49-F238E27FC236}">
                        <a16:creationId xmlns:a16="http://schemas.microsoft.com/office/drawing/2014/main" id="{E9FFB8DF-74A7-D331-97F0-048AEE1A62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9524" b="89286" l="9091" r="93506">
                                <a14:foregroundMark x1="63822" y1="26478" x2="45455" y2="14286"/>
                                <a14:foregroundMark x1="83117" y1="39286" x2="82646" y2="38973"/>
                                <a14:foregroundMark x1="45455" y1="14286" x2="11379" y2="36905"/>
                                <a14:foregroundMark x1="8422" y1="41667" x2="18182" y2="78571"/>
                                <a14:foregroundMark x1="18182" y1="78571" x2="63928" y2="90711"/>
                                <a14:foregroundMark x1="79859" y1="78107" x2="86764" y2="70512"/>
                                <a14:foregroundMark x1="91169" y1="51670" x2="87934" y2="35854"/>
                                <a14:foregroundMark x1="73405" y1="20164" x2="67532" y2="17857"/>
                                <a14:backgroundMark x1="80519" y1="15476" x2="89610" y2="25000"/>
                                <a14:backgroundMark x1="84416" y1="23810" x2="92208" y2="33333"/>
                                <a14:backgroundMark x1="97403" y1="52381" x2="94805" y2="71429"/>
                                <a14:backgroundMark x1="61039" y1="96429" x2="64935" y2="94048"/>
                                <a14:backgroundMark x1="62338" y1="96429" x2="71429" y2="95238"/>
                                <a14:backgroundMark x1="5195" y1="36905" x2="5195" y2="41667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49" y="6401212"/>
                    <a:ext cx="1231902" cy="13438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270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97E021BD-C487-3FB6-753B-FDF4390639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9764621" y="7655406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40CEF535-241C-EB22-4549-EEDDE89060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5212900" y="6005352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11F1D06C-BBC0-7E8A-FB37-8D86D4A5A71A}"/>
                    </a:ext>
                  </a:extLst>
                </p:cNvPr>
                <p:cNvCxnSpPr/>
                <p:nvPr/>
              </p:nvCxnSpPr>
              <p:spPr>
                <a:xfrm>
                  <a:off x="4686974" y="6927952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CAA5ADAD-20FF-587C-4E03-1FEA3237B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43366" y="7505700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F189E9CB-EEAB-A4AC-FCDE-E6B673BF8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44000" y="6953415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0A54FA2B-E3DA-1813-DC27-94AEB82E766B}"/>
                    </a:ext>
                  </a:extLst>
                </p:cNvPr>
                <p:cNvCxnSpPr/>
                <p:nvPr/>
              </p:nvCxnSpPr>
              <p:spPr>
                <a:xfrm>
                  <a:off x="9144000" y="7655406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0BBA6184-EE1D-6F20-E92F-D777FA3952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9632110" y="6180884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FD930B54-CDD4-4C5E-47A8-4B8D9B30B4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5016697" y="7544176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267" name="그룹 11266">
                  <a:extLst>
                    <a:ext uri="{FF2B5EF4-FFF2-40B4-BE49-F238E27FC236}">
                      <a16:creationId xmlns:a16="http://schemas.microsoft.com/office/drawing/2014/main" id="{E3DEDDD4-FA3A-DAB9-5620-5D1129BA9AF2}"/>
                    </a:ext>
                  </a:extLst>
                </p:cNvPr>
                <p:cNvGrpSpPr/>
                <p:nvPr/>
              </p:nvGrpSpPr>
              <p:grpSpPr>
                <a:xfrm>
                  <a:off x="7810501" y="4339431"/>
                  <a:ext cx="3009899" cy="2029249"/>
                  <a:chOff x="7810501" y="4339431"/>
                  <a:chExt cx="3009899" cy="2029249"/>
                </a:xfrm>
              </p:grpSpPr>
              <p:cxnSp>
                <p:nvCxnSpPr>
                  <p:cNvPr id="63" name="연결선: 꺾임 62">
                    <a:extLst>
                      <a:ext uri="{FF2B5EF4-FFF2-40B4-BE49-F238E27FC236}">
                        <a16:creationId xmlns:a16="http://schemas.microsoft.com/office/drawing/2014/main" id="{1DF81E82-19C6-4CB4-304C-F425B2ABC10D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7786476" y="4363456"/>
                    <a:ext cx="2029249" cy="19812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65" name="직선 연결선 11264">
                    <a:extLst>
                      <a:ext uri="{FF2B5EF4-FFF2-40B4-BE49-F238E27FC236}">
                        <a16:creationId xmlns:a16="http://schemas.microsoft.com/office/drawing/2014/main" id="{854747A4-031F-4C5A-A394-5C9BC143BBD1}"/>
                      </a:ext>
                    </a:extLst>
                  </p:cNvPr>
                  <p:cNvCxnSpPr/>
                  <p:nvPr/>
                </p:nvCxnSpPr>
                <p:spPr>
                  <a:xfrm>
                    <a:off x="9791701" y="4339431"/>
                    <a:ext cx="102869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77" name="그룹 11276">
                  <a:extLst>
                    <a:ext uri="{FF2B5EF4-FFF2-40B4-BE49-F238E27FC236}">
                      <a16:creationId xmlns:a16="http://schemas.microsoft.com/office/drawing/2014/main" id="{DBBE33AE-E218-59D8-6296-1BE20823F685}"/>
                    </a:ext>
                  </a:extLst>
                </p:cNvPr>
                <p:cNvGrpSpPr/>
                <p:nvPr/>
              </p:nvGrpSpPr>
              <p:grpSpPr>
                <a:xfrm>
                  <a:off x="10850180" y="3249779"/>
                  <a:ext cx="1875220" cy="1468568"/>
                  <a:chOff x="10850180" y="3249779"/>
                  <a:chExt cx="1875220" cy="1468568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090B5923-2D0C-2534-812C-539A127461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542210" y="3249779"/>
                    <a:ext cx="1183190" cy="126313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6" descr="패키지 벡터 격리 아이콘입니다. 판지 상자 이모티콘 그림입니다. 판지 상자 벡터 격리 이모티콘 | 프리미엄 벡터">
                    <a:extLst>
                      <a:ext uri="{FF2B5EF4-FFF2-40B4-BE49-F238E27FC236}">
                        <a16:creationId xmlns:a16="http://schemas.microsoft.com/office/drawing/2014/main" id="{0F5D848A-24AF-299B-4FE9-D16A2323FC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47303" y1="49282" x2="45643" y2="5550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89" t="10886" r="18077" b="12873"/>
                  <a:stretch>
                    <a:fillRect/>
                  </a:stretch>
                </p:blipFill>
                <p:spPr bwMode="auto">
                  <a:xfrm>
                    <a:off x="11054704" y="3851627"/>
                    <a:ext cx="801392" cy="8667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271" name="직선 화살표 연결선 11270">
                    <a:extLst>
                      <a:ext uri="{FF2B5EF4-FFF2-40B4-BE49-F238E27FC236}">
                        <a16:creationId xmlns:a16="http://schemas.microsoft.com/office/drawing/2014/main" id="{7B7FE769-A63A-351C-E630-A4FC868BAED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850180" y="3755042"/>
                    <a:ext cx="250944" cy="25261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2" name="직선 화살표 연결선 11271">
                    <a:extLst>
                      <a:ext uri="{FF2B5EF4-FFF2-40B4-BE49-F238E27FC236}">
                        <a16:creationId xmlns:a16="http://schemas.microsoft.com/office/drawing/2014/main" id="{CE411B68-44C6-5465-1CC9-C4E5D3CD4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01124" y="3628737"/>
                    <a:ext cx="113653" cy="298557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75" name="직선 화살표 연결선 11274">
                    <a:extLst>
                      <a:ext uri="{FF2B5EF4-FFF2-40B4-BE49-F238E27FC236}">
                        <a16:creationId xmlns:a16="http://schemas.microsoft.com/office/drawing/2014/main" id="{A76C220F-23F5-F71B-2552-312518A50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352068" y="3567537"/>
                    <a:ext cx="50635" cy="32730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1283" name="그래픽 11282" descr="배지 1 윤곽선">
                <a:extLst>
                  <a:ext uri="{FF2B5EF4-FFF2-40B4-BE49-F238E27FC236}">
                    <a16:creationId xmlns:a16="http://schemas.microsoft.com/office/drawing/2014/main" id="{7F3D8BB4-757A-082A-5A80-B83535991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054081" y="4480555"/>
                <a:ext cx="516324" cy="516324"/>
              </a:xfrm>
              <a:prstGeom prst="rect">
                <a:avLst/>
              </a:prstGeom>
            </p:spPr>
          </p:pic>
          <p:pic>
            <p:nvPicPr>
              <p:cNvPr id="11300" name="그래픽 11299" descr="배지 윤곽선">
                <a:extLst>
                  <a:ext uri="{FF2B5EF4-FFF2-40B4-BE49-F238E27FC236}">
                    <a16:creationId xmlns:a16="http://schemas.microsoft.com/office/drawing/2014/main" id="{4C540719-8C12-FF8C-C91A-348F7CD50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802214" y="5892266"/>
                <a:ext cx="473336" cy="473336"/>
              </a:xfrm>
              <a:prstGeom prst="rect">
                <a:avLst/>
              </a:prstGeom>
            </p:spPr>
          </p:pic>
          <p:pic>
            <p:nvPicPr>
              <p:cNvPr id="11302" name="그래픽 11301" descr="배지 3 윤곽선">
                <a:extLst>
                  <a:ext uri="{FF2B5EF4-FFF2-40B4-BE49-F238E27FC236}">
                    <a16:creationId xmlns:a16="http://schemas.microsoft.com/office/drawing/2014/main" id="{904BA0FC-2CD8-348B-C98F-30BAC9A27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84856" y="5936895"/>
                <a:ext cx="502656" cy="502656"/>
              </a:xfrm>
              <a:prstGeom prst="rect">
                <a:avLst/>
              </a:prstGeom>
            </p:spPr>
          </p:pic>
          <p:pic>
            <p:nvPicPr>
              <p:cNvPr id="11304" name="그래픽 11303" descr="배지 4 윤곽선">
                <a:extLst>
                  <a:ext uri="{FF2B5EF4-FFF2-40B4-BE49-F238E27FC236}">
                    <a16:creationId xmlns:a16="http://schemas.microsoft.com/office/drawing/2014/main" id="{19E808C9-B179-367A-9DFF-0F4BB6CD7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998952" y="7030254"/>
                <a:ext cx="513984" cy="526083"/>
              </a:xfrm>
              <a:prstGeom prst="rect">
                <a:avLst/>
              </a:prstGeom>
            </p:spPr>
          </p:pic>
          <p:pic>
            <p:nvPicPr>
              <p:cNvPr id="11305" name="그래픽 11304" descr="배지 4 윤곽선">
                <a:extLst>
                  <a:ext uri="{FF2B5EF4-FFF2-40B4-BE49-F238E27FC236}">
                    <a16:creationId xmlns:a16="http://schemas.microsoft.com/office/drawing/2014/main" id="{0CA2CAFA-3F5E-35B3-CDC1-5E9EE39EA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7517434" y="7164408"/>
                <a:ext cx="513984" cy="526083"/>
              </a:xfrm>
              <a:prstGeom prst="rect">
                <a:avLst/>
              </a:prstGeom>
            </p:spPr>
          </p:pic>
        </p:grp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EE8AC4FD-D444-2BA1-D3D2-4C466BF5377D}"/>
                </a:ext>
              </a:extLst>
            </p:cNvPr>
            <p:cNvCxnSpPr/>
            <p:nvPr/>
          </p:nvCxnSpPr>
          <p:spPr>
            <a:xfrm rot="10800000" flipV="1">
              <a:off x="3679245" y="1851702"/>
              <a:ext cx="4510376" cy="2093237"/>
            </a:xfrm>
            <a:prstGeom prst="bentConnector3">
              <a:avLst>
                <a:gd name="adj1" fmla="val 41"/>
              </a:avLst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F49A9D-E4BD-8AC6-1720-F41EFD10290F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85438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3800" y="1498600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서론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03800" y="35433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블록체인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03800" y="4637314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ea typeface="Pretendard Light"/>
              </a:rPr>
              <a:t>블록체인 기술</a:t>
            </a:r>
            <a:endParaRPr lang="en-US" altLang="ko-KR" sz="2500" b="0" i="0" u="none" strike="noStrike" spc="-100" dirty="0">
              <a:solidFill>
                <a:srgbClr val="000000"/>
              </a:solidFill>
              <a:ea typeface="Pretendard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참여와 합의 알고리즘</a:t>
            </a:r>
            <a:endParaRPr lang="en-US" altLang="ko-KR" sz="2500" spc="-1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  <a:ea typeface="Pretendard Light"/>
              </a:rPr>
              <a:t>포크</a:t>
            </a:r>
            <a:endParaRPr lang="en-US" altLang="ko-KR" sz="2500" b="0" i="0" u="none" strike="noStrike" spc="-1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블록체인 관련 기술 연대순 발전 과정</a:t>
            </a:r>
            <a:endParaRPr lang="en-US" altLang="ko-KR" sz="2500" b="0" i="0" u="none" strike="noStrike" spc="-100" dirty="0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03800" y="6921500"/>
            <a:ext cx="5588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스마트 </a:t>
            </a:r>
            <a:r>
              <a:rPr lang="ko-KR" altLang="en-US" sz="4000" b="0" i="0" u="none" strike="noStrike" spc="-200" dirty="0" err="1">
                <a:solidFill>
                  <a:srgbClr val="000000"/>
                </a:solidFill>
                <a:ea typeface="Gmarket Sans Medium"/>
              </a:rPr>
              <a:t>컨트랙트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3800" y="7772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ea typeface="Pretendard Light"/>
              </a:rPr>
              <a:t>스마트 </a:t>
            </a:r>
            <a:r>
              <a:rPr lang="ko-KR" altLang="en-US" sz="2500" b="0" i="0" u="none" strike="noStrike" spc="-100" dirty="0" err="1">
                <a:solidFill>
                  <a:srgbClr val="000000"/>
                </a:solidFill>
                <a:ea typeface="Pretendard Light"/>
              </a:rPr>
              <a:t>컨트랙트</a:t>
            </a:r>
            <a:endParaRPr lang="en-US" altLang="ko-KR" sz="2500" b="0" i="0" u="none" strike="noStrike" spc="-100" dirty="0">
              <a:solidFill>
                <a:srgbClr val="000000"/>
              </a:solidFill>
              <a:ea typeface="Pretendard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  <a:ea typeface="Pretendard Light"/>
              </a:rPr>
              <a:t>장단점</a:t>
            </a:r>
            <a:endParaRPr lang="en-US" altLang="ko-KR" sz="2500" b="0" i="0" u="none" strike="noStrike" spc="-1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취약점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F0587-1752-8A5B-9699-137D5B2128FE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17FE2-A99A-49E1-E273-DAF5664B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AF26F5-105A-3A2E-B99B-53DD62B9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010928-E76E-5DCA-AE71-2958F5EA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AE710A-3483-A6D2-72D5-0EDFF55D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29" y="1132805"/>
            <a:ext cx="13055600" cy="381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699619B-1223-5DE6-6370-753C84F61E97}"/>
              </a:ext>
            </a:extLst>
          </p:cNvPr>
          <p:cNvSpPr txBox="1"/>
          <p:nvPr/>
        </p:nvSpPr>
        <p:spPr>
          <a:xfrm>
            <a:off x="838200" y="529555"/>
            <a:ext cx="669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3.2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4800" spc="-300" dirty="0" err="1">
                <a:solidFill>
                  <a:srgbClr val="000000"/>
                </a:solidFill>
                <a:ea typeface="Gmarket Sans Bold"/>
              </a:rPr>
              <a:t>컨트랙트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 장단점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0A61A-E6AD-7D2A-3CA6-512B9F64C957}"/>
              </a:ext>
            </a:extLst>
          </p:cNvPr>
          <p:cNvSpPr txBox="1"/>
          <p:nvPr/>
        </p:nvSpPr>
        <p:spPr>
          <a:xfrm>
            <a:off x="870857" y="2239088"/>
            <a:ext cx="1028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 네트워크에서 실행된다는 점에서 불변성이 보장됨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컨트랙트의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구현에 따라 투명성과 기밀성이 보장될 수 있음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탈중앙화된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자동화 운영으로 중앙기관의 통제에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구애받지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않음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별도의 중개자가 없는 경우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트랜잭션을 보내는데 필요한 수수료를 제외한 추가적인 금액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서비스 수수료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를 지불하지 않음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A0207-FBCD-1601-991F-1AD5ED2B6577}"/>
              </a:ext>
            </a:extLst>
          </p:cNvPr>
          <p:cNvSpPr txBox="1"/>
          <p:nvPr/>
        </p:nvSpPr>
        <p:spPr>
          <a:xfrm>
            <a:off x="870857" y="1648142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장점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BCD00-DB63-8494-F837-20CC38398F40}"/>
              </a:ext>
            </a:extLst>
          </p:cNvPr>
          <p:cNvSpPr txBox="1"/>
          <p:nvPr/>
        </p:nvSpPr>
        <p:spPr>
          <a:xfrm>
            <a:off x="870857" y="6173331"/>
            <a:ext cx="1028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법적 규제가 없어 사용하는 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컨트랙트로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손해를 입거나 문제가 생겨도 피해는 온전히 본인이 감당해야 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 네트워크에 따라 거래가 진행되는 속도가 느릴 수 있음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개발자가 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잘못 작성하는 경우 취약점에 노출될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특히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모두에게 노출되어 있다는 공격에 더 취약할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DC2B2-44CB-3920-9BE8-4C676B98A269}"/>
              </a:ext>
            </a:extLst>
          </p:cNvPr>
          <p:cNvSpPr txBox="1"/>
          <p:nvPr/>
        </p:nvSpPr>
        <p:spPr>
          <a:xfrm>
            <a:off x="870857" y="5582385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단점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16905-CCC0-853C-F4FE-6AD46BF0E385}"/>
              </a:ext>
            </a:extLst>
          </p:cNvPr>
          <p:cNvSpPr txBox="1"/>
          <p:nvPr/>
        </p:nvSpPr>
        <p:spPr>
          <a:xfrm>
            <a:off x="140970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55209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4E024-BC9C-3831-FBAB-58E36D180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B197F3-5505-06DB-5D08-62C6C21B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E8F991-420D-F6A3-CACA-72E08373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3B2EF6-5117-67EF-03CD-34A69CD7D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657" y="1095685"/>
            <a:ext cx="13055600" cy="381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4BF4417C-663B-A817-85C2-C4DDAEDBD3A5}"/>
              </a:ext>
            </a:extLst>
          </p:cNvPr>
          <p:cNvSpPr txBox="1"/>
          <p:nvPr/>
        </p:nvSpPr>
        <p:spPr>
          <a:xfrm>
            <a:off x="838200" y="529555"/>
            <a:ext cx="66167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3.3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스마트 </a:t>
            </a:r>
            <a:r>
              <a:rPr lang="ko-KR" altLang="en-US" sz="4800" spc="-300" dirty="0" err="1">
                <a:solidFill>
                  <a:srgbClr val="000000"/>
                </a:solidFill>
                <a:ea typeface="Gmarket Sans Bold"/>
              </a:rPr>
              <a:t>컨트랙트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 취약점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0FF7F-5F30-6820-E561-293F139023F5}"/>
              </a:ext>
            </a:extLst>
          </p:cNvPr>
          <p:cNvSpPr txBox="1"/>
          <p:nvPr/>
        </p:nvSpPr>
        <p:spPr>
          <a:xfrm>
            <a:off x="1066800" y="1784824"/>
            <a:ext cx="102870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기밀 데이터 노출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블록체인에 기밀 데이터가 유출되는 경우 모든 사용자에게 해당 값이 노출될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부득이하게 기밀 데이터를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올려야한다면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올바른 암호화를 사용해야 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내부 로직 파악으로 시장 조작 가능</a:t>
            </a:r>
            <a:endParaRPr lang="en-US" altLang="ko-KR" sz="2000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가스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그리핑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(Gas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griefing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트랜잭션에 필요한 가스를 임의로 조절해 다른 대상과 상호작용하는 코드가 올바르게 호출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/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동작되지 않도록 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상대방의 가스를 의도적으로 소비시켜 계약 실행을 방해하거나 마비시킴</a:t>
            </a:r>
            <a:endParaRPr lang="en-US" altLang="ko-KR" sz="2000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Read/Write-What-Where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실행 중 배열의 값을 원하는 대로 읽거나 변경해 잘못된 흐름으로 실행되게 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메모리 주소를 조작해 임의 데이터 수정 혹은 코드 오작동을 유도하여 조건 위조</a:t>
            </a: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불법 접근</a:t>
            </a: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자산 탈취 가능</a:t>
            </a:r>
            <a:endParaRPr lang="en-US" altLang="ko-KR" sz="2000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인증 부재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/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오용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특정 유저만 사용할 수 있어야 하는 기능에서 인증 기능을 구현하지 않거나 잘못 구현하는 경우 위협에 노출될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관리자가 할 수 있는 기능</a:t>
            </a: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출금</a:t>
            </a: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변경</a:t>
            </a: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을 해커가 탈취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상호작용 결과 미확인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스마트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컨트랙트가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다른 대상과 상호작용한 뒤 결과가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올바른지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확인하지 않는 경우 논리적 오류를 만들어 낼 수 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→ </a:t>
            </a:r>
            <a:r>
              <a:rPr lang="ko-KR" altLang="en-US" sz="2000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실패한 동작을 성공한 것처럼 인식하여 자산 손실 유발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D25D3-1C75-C750-E6D3-0EEFBE8CAE98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153367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A8781C-23F9-78D2-EAAD-CF2F8DD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E41E3E-C257-B1C0-7083-02854DDC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C635F9-30B1-3CD9-6415-CF681A63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251714-7239-AF14-BDA5-A43B5DAB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1068036"/>
            <a:ext cx="15666377" cy="4571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35F9BE2-6CE0-931B-17BF-DBE19D721221}"/>
              </a:ext>
            </a:extLst>
          </p:cNvPr>
          <p:cNvSpPr txBox="1"/>
          <p:nvPr/>
        </p:nvSpPr>
        <p:spPr>
          <a:xfrm>
            <a:off x="914400" y="491455"/>
            <a:ext cx="1244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결론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EAC7C-FC7C-1CDC-7F15-41DB438798A4}"/>
              </a:ext>
            </a:extLst>
          </p:cNvPr>
          <p:cNvSpPr txBox="1"/>
          <p:nvPr/>
        </p:nvSpPr>
        <p:spPr>
          <a:xfrm>
            <a:off x="7095692" y="4132928"/>
            <a:ext cx="10843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4000" dirty="0">
                <a:latin typeface="Gmarket Sans Light" panose="020B0600000101010101" charset="-127"/>
                <a:ea typeface="Gmarket Sans Light" panose="020B0600000101010101" charset="-127"/>
              </a:rPr>
              <a:t>간단히 이론을 먼저 익히려 했으나 내용이 꽤나 어려웠다</a:t>
            </a:r>
            <a:r>
              <a:rPr lang="en-US" altLang="ko-KR" sz="4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br>
              <a:rPr lang="en-US" altLang="ko-KR" sz="4000" dirty="0">
                <a:latin typeface="Gmarket Sans Light" panose="020B0600000101010101" charset="-127"/>
                <a:ea typeface="Gmarket Sans Light" panose="020B0600000101010101" charset="-127"/>
              </a:rPr>
            </a:br>
            <a:endParaRPr lang="en-US" altLang="ko-KR" sz="4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4000" dirty="0">
                <a:latin typeface="Gmarket Sans Light" panose="020B0600000101010101" charset="-127"/>
                <a:ea typeface="Gmarket Sans Light" panose="020B0600000101010101" charset="-127"/>
              </a:rPr>
              <a:t>좀 더 깊이 공부해 </a:t>
            </a:r>
            <a:r>
              <a:rPr lang="ko-KR" altLang="en-US" sz="4000" dirty="0" err="1">
                <a:latin typeface="Gmarket Sans Light" panose="020B0600000101010101" charset="-127"/>
                <a:ea typeface="Gmarket Sans Light" panose="020B0600000101010101" charset="-127"/>
              </a:rPr>
              <a:t>한놈만</a:t>
            </a:r>
            <a:r>
              <a:rPr lang="ko-KR" altLang="en-US" sz="4000" dirty="0">
                <a:latin typeface="Gmarket Sans Light" panose="020B0600000101010101" charset="-127"/>
                <a:ea typeface="Gmarket Sans Light" panose="020B0600000101010101" charset="-127"/>
              </a:rPr>
              <a:t> 이기고 말겠다</a:t>
            </a:r>
            <a:r>
              <a:rPr lang="en-US" altLang="ko-KR" sz="4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</p:txBody>
      </p:sp>
      <p:pic>
        <p:nvPicPr>
          <p:cNvPr id="12290" name="Picture 2" descr="난 한 놈만 팬다! - 자유게시판 - 에버그린">
            <a:extLst>
              <a:ext uri="{FF2B5EF4-FFF2-40B4-BE49-F238E27FC236}">
                <a16:creationId xmlns:a16="http://schemas.microsoft.com/office/drawing/2014/main" id="{CA709747-BFF1-BEAC-3BE0-28418FAE4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39861"/>
            <a:ext cx="50292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F6E15-5596-EF47-64AA-DD3D76EDE08D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352218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D3A65-F307-809C-6AC8-D006C07BF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FFCBAF-F057-47D8-3927-9C252E47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885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A4D136-8688-9461-C9D3-EDD81789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01D5373-CE09-6ACA-F7F2-AC88D5454BD3}"/>
              </a:ext>
            </a:extLst>
          </p:cNvPr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82031B3-CF66-74F2-D1A0-C42B7E83A3AB}"/>
              </a:ext>
            </a:extLst>
          </p:cNvPr>
          <p:cNvSpPr txBox="1"/>
          <p:nvPr/>
        </p:nvSpPr>
        <p:spPr>
          <a:xfrm>
            <a:off x="6065157" y="38481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감사합니다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.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1FF7B-5CAD-C523-3E85-ECF6F2BE860D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36913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77454-FD9C-A4A8-F0A9-1640C033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48BD78-4DEE-BB24-908C-E4D2BC1D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885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1653119-6ED9-E361-06C0-E61CC6E3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592B0DF-C02B-64F6-621F-B5971964132C}"/>
              </a:ext>
            </a:extLst>
          </p:cNvPr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7D1E3C6-8CFC-4EE0-71FD-D2FE9F4E425C}"/>
              </a:ext>
            </a:extLst>
          </p:cNvPr>
          <p:cNvSpPr txBox="1"/>
          <p:nvPr/>
        </p:nvSpPr>
        <p:spPr>
          <a:xfrm>
            <a:off x="939800" y="36131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ea typeface="Gmarket Sans Bold"/>
              </a:rPr>
              <a:t>1. </a:t>
            </a:r>
            <a:r>
              <a:rPr lang="ko-KR" altLang="en-US" sz="10000" spc="-400" dirty="0">
                <a:solidFill>
                  <a:srgbClr val="000000"/>
                </a:solidFill>
                <a:ea typeface="Gmarket Sans Bold"/>
              </a:rPr>
              <a:t>서론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763D2-2430-4115-AEFE-38282A0989E3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78070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31350"/>
            <a:ext cx="17411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743" y="1104900"/>
            <a:ext cx="130556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spc="-300" dirty="0">
                <a:solidFill>
                  <a:srgbClr val="000000"/>
                </a:solidFill>
                <a:ea typeface="Gmarket Sans Bold"/>
              </a:rPr>
              <a:t>1. </a:t>
            </a: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18FE76-0888-957F-7B9A-A4ADC366E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129" y="2476500"/>
            <a:ext cx="6624424" cy="3387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EA4CFF-B72B-6493-988E-EB5721326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4170013"/>
            <a:ext cx="7266962" cy="458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9CAE6-69DF-8AAB-7C45-6DB516E71CFD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17756-E8DA-5F0A-DCB0-12003D000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61FB71-B501-1DA2-A22C-9FB6F1F9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7581DC-79BD-7277-6FD6-A8C94CAD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6" y="953135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63A6DB-EE0C-E2B2-2F07-4A8BCFC7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009698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030E746-37A7-75DD-3EF7-A04A0BF4CA48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spc="-300" dirty="0">
                <a:solidFill>
                  <a:srgbClr val="000000"/>
                </a:solidFill>
                <a:ea typeface="Gmarket Sans Bold"/>
              </a:rPr>
              <a:t>1. </a:t>
            </a: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45003-4780-FFEE-AE04-ABD9DA53A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279" y="2552700"/>
            <a:ext cx="4635042" cy="2257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45F74-CBB4-B742-518F-58D36439970B}"/>
              </a:ext>
            </a:extLst>
          </p:cNvPr>
          <p:cNvSpPr txBox="1"/>
          <p:nvPr/>
        </p:nvSpPr>
        <p:spPr>
          <a:xfrm>
            <a:off x="6731000" y="3855921"/>
            <a:ext cx="833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market Sans Light" panose="020B0600000101010101" charset="-127"/>
                <a:ea typeface="Gmarket Sans Light" panose="020B0600000101010101" charset="-127"/>
              </a:rPr>
              <a:t>한 사람만 이기자 마인드</a:t>
            </a:r>
            <a:r>
              <a:rPr lang="en-US" altLang="ko-KR" sz="2800" dirty="0">
                <a:latin typeface="Gmarket Sans Light" panose="020B0600000101010101" charset="-127"/>
                <a:ea typeface="Gmarket Sans Light" panose="020B0600000101010101" charset="-127"/>
              </a:rPr>
              <a:t>..</a:t>
            </a:r>
          </a:p>
          <a:p>
            <a:r>
              <a:rPr lang="ko-KR" altLang="en-US" sz="2800" dirty="0">
                <a:latin typeface="Gmarket Sans Light" panose="020B0600000101010101" charset="-127"/>
                <a:ea typeface="Gmarket Sans Light" panose="020B0600000101010101" charset="-127"/>
              </a:rPr>
              <a:t>하지만 나 강혜인</a:t>
            </a:r>
            <a:r>
              <a:rPr lang="en-US" altLang="ko-KR" sz="2800" dirty="0">
                <a:latin typeface="Gmarket Sans Light" panose="020B0600000101010101" charset="-127"/>
                <a:ea typeface="Gmarket Sans Light" panose="020B0600000101010101" charset="-127"/>
              </a:rPr>
              <a:t>.. </a:t>
            </a:r>
            <a:r>
              <a:rPr lang="ko-KR" altLang="en-US" sz="2800" dirty="0">
                <a:latin typeface="Gmarket Sans Light" panose="020B0600000101010101" charset="-127"/>
                <a:ea typeface="Gmarket Sans Light" panose="020B0600000101010101" charset="-127"/>
              </a:rPr>
              <a:t>블록체인의 </a:t>
            </a:r>
            <a:r>
              <a:rPr lang="ko-KR" altLang="en-US" sz="2800" dirty="0" err="1">
                <a:latin typeface="Gmarket Sans Light" panose="020B0600000101010101" charset="-127"/>
                <a:ea typeface="Gmarket Sans Light" panose="020B0600000101010101" charset="-127"/>
              </a:rPr>
              <a:t>ㅂ자도</a:t>
            </a:r>
            <a:r>
              <a:rPr lang="ko-KR" altLang="en-US" sz="2800" dirty="0">
                <a:latin typeface="Gmarket Sans Light" panose="020B0600000101010101" charset="-127"/>
                <a:ea typeface="Gmarket Sans Light" panose="020B0600000101010101" charset="-127"/>
              </a:rPr>
              <a:t> 모르기에</a:t>
            </a:r>
            <a:r>
              <a:rPr lang="en-US" altLang="ko-KR" sz="2800" dirty="0">
                <a:latin typeface="Gmarket Sans Light" panose="020B0600000101010101" charset="-127"/>
                <a:ea typeface="Gmarket Sans Light" panose="020B0600000101010101" charset="-127"/>
              </a:rPr>
              <a:t>..</a:t>
            </a:r>
            <a:endParaRPr lang="ko-KR" altLang="en-US" sz="28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1026" name="Picture 2" descr="깨달음...😌 #짤군 #오늘의짤 #짤맥 #짤툰 #카카오톡 #이모티콘 #굿즈 #신상 #웹툰 #kakaotalk #emoticon  #emoji #goods #selfie #photooftheday #follow #character">
            <a:extLst>
              <a:ext uri="{FF2B5EF4-FFF2-40B4-BE49-F238E27FC236}">
                <a16:creationId xmlns:a16="http://schemas.microsoft.com/office/drawing/2014/main" id="{888E2096-B280-4FAB-B8EB-E7D4D0F1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4" y="5000576"/>
            <a:ext cx="4257676" cy="42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9B027-FF06-31CB-9856-97379C815D78}"/>
              </a:ext>
            </a:extLst>
          </p:cNvPr>
          <p:cNvSpPr txBox="1"/>
          <p:nvPr/>
        </p:nvSpPr>
        <p:spPr>
          <a:xfrm>
            <a:off x="9271000" y="8815463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market Sans Light" panose="020B0600000101010101" charset="-127"/>
                <a:ea typeface="Gmarket Sans Light" panose="020B0600000101010101" charset="-127"/>
              </a:rPr>
              <a:t>입문을 해보자 결심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A44D1-EB63-8A2A-71E0-DBBBA380ED80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4849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9A88E-DB23-2AE9-5652-441125241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664E75-81A6-E1C8-F12C-5D635443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885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3DE794-FEC0-BD04-8B37-90CCE29C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FE6FA43-BEE1-ECE2-6A34-B621D3A8C4A0}"/>
              </a:ext>
            </a:extLst>
          </p:cNvPr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941A7BC-3CF7-1BB6-1060-E851915B9440}"/>
              </a:ext>
            </a:extLst>
          </p:cNvPr>
          <p:cNvSpPr txBox="1"/>
          <p:nvPr/>
        </p:nvSpPr>
        <p:spPr>
          <a:xfrm>
            <a:off x="939800" y="36131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10000" b="0" i="0" u="none" strike="noStrike" spc="-400">
                <a:solidFill>
                  <a:srgbClr val="000000"/>
                </a:solidFill>
                <a:ea typeface="Gmarket Sans Bold"/>
              </a:rPr>
              <a:t>2. 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블록체인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8F137-4F9C-BA1B-C1F5-A2E8D2A51A11}"/>
              </a:ext>
            </a:extLst>
          </p:cNvPr>
          <p:cNvSpPr txBox="1"/>
          <p:nvPr/>
        </p:nvSpPr>
        <p:spPr>
          <a:xfrm>
            <a:off x="14097000" y="97028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122278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A2EC3-9520-5BAA-51D3-13188073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49B0C7-46D8-F941-6B0B-FA994544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0758AB-561C-FC2C-7EF9-E8B54E66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EBCDD6-1D9C-09EA-C52C-063B49A5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A3E47ED-18D1-7AA0-0496-66FF0085FEA4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E5BCD-772B-6234-A010-AF8BCFAB98C3}"/>
              </a:ext>
            </a:extLst>
          </p:cNvPr>
          <p:cNvSpPr txBox="1"/>
          <p:nvPr/>
        </p:nvSpPr>
        <p:spPr>
          <a:xfrm>
            <a:off x="990600" y="1816100"/>
            <a:ext cx="989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market Sans Light" panose="020B0600000101010101" charset="-127"/>
                <a:ea typeface="Gmarket Sans Light" panose="020B0600000101010101" charset="-127"/>
              </a:rPr>
              <a:t>암호 자산이라고 불리는 디지털 자산의 근본이 되는 기술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400" dirty="0">
                <a:latin typeface="Gmarket Sans Light" panose="020B0600000101010101" charset="-127"/>
                <a:ea typeface="Gmarket Sans Light" panose="020B0600000101010101" charset="-127"/>
              </a:rPr>
              <a:t>분산 원장</a:t>
            </a:r>
            <a:r>
              <a:rPr lang="en-US" altLang="ko-KR" sz="2400" dirty="0">
                <a:latin typeface="Gmarket Sans Light" panose="020B0600000101010101" charset="-127"/>
                <a:ea typeface="Gmarket Sans Light" panose="020B0600000101010101" charset="-127"/>
              </a:rPr>
              <a:t>(= </a:t>
            </a:r>
            <a:r>
              <a:rPr lang="ko-KR" altLang="en-US" sz="2400" dirty="0">
                <a:latin typeface="Gmarket Sans Light" panose="020B0600000101010101" charset="-127"/>
                <a:ea typeface="Gmarket Sans Light" panose="020B0600000101010101" charset="-127"/>
              </a:rPr>
              <a:t>모두가 함께 쓰는 거래 기록 노트</a:t>
            </a:r>
            <a:r>
              <a:rPr lang="en-US" altLang="ko-KR" sz="24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sz="2400" dirty="0">
                <a:latin typeface="Gmarket Sans Light" panose="020B0600000101010101" charset="-127"/>
                <a:ea typeface="Gmarket Sans Light" panose="020B0600000101010101" charset="-127"/>
              </a:rPr>
              <a:t>라는 명칭으로 많이 알려짐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7F984-6B3C-ABC0-1E64-4E5F55E77A74}"/>
              </a:ext>
            </a:extLst>
          </p:cNvPr>
          <p:cNvSpPr txBox="1"/>
          <p:nvPr/>
        </p:nvSpPr>
        <p:spPr>
          <a:xfrm>
            <a:off x="990600" y="3238500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전통적인 은행 시스템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1F447-1BA9-C125-0A1F-C2B2CB9DF5BE}"/>
              </a:ext>
            </a:extLst>
          </p:cNvPr>
          <p:cNvSpPr txBox="1"/>
          <p:nvPr/>
        </p:nvSpPr>
        <p:spPr>
          <a:xfrm>
            <a:off x="990600" y="3700165"/>
            <a:ext cx="989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우리가 은행에서 계좌를 만들고 타인에게 송금을 하면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그 내역은 은행의 장부에 기록됨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 기록은 본인과 은행만 조회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만약 은행이 해킹 당하거나 은행이 모종의 사유로 원하는 경우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장부 조작 가능한 구조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이를 은행이라는 중앙 시스템을 통해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＂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중앙 집권화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＂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된 구조라 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endParaRPr lang="ko-KR" altLang="en-US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2052" name="Picture 4" descr="은행 벡터 고립 된 아이콘입니다. 은행 이모티콘 그림입니다. 은행 벡터 고립 된 이모티콘 | 프리미엄 벡터">
            <a:extLst>
              <a:ext uri="{FF2B5EF4-FFF2-40B4-BE49-F238E27FC236}">
                <a16:creationId xmlns:a16="http://schemas.microsoft.com/office/drawing/2014/main" id="{ED2ACD6B-6883-D07F-74E2-ABB79E6F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81" y="6443400"/>
            <a:ext cx="3648076" cy="31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4F2C21-51E0-CE7D-1BD2-6B333665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6899296"/>
            <a:ext cx="1825414" cy="2133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6E464E-687C-A0DF-3F9A-44C3C94F8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837" y="6888411"/>
            <a:ext cx="1723432" cy="1995556"/>
          </a:xfrm>
          <a:prstGeom prst="rect">
            <a:avLst/>
          </a:prstGeom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AEA75E67-E072-9F98-CB04-164EF8666294}"/>
              </a:ext>
            </a:extLst>
          </p:cNvPr>
          <p:cNvCxnSpPr>
            <a:cxnSpLocks/>
            <a:stCxn id="14" idx="2"/>
            <a:endCxn id="16" idx="2"/>
          </p:cNvCxnSpPr>
          <p:nvPr/>
        </p:nvCxnSpPr>
        <p:spPr>
          <a:xfrm rot="5400000" flipH="1" flipV="1">
            <a:off x="5626565" y="6760909"/>
            <a:ext cx="148929" cy="4395046"/>
          </a:xfrm>
          <a:prstGeom prst="curvedConnector3">
            <a:avLst>
              <a:gd name="adj1" fmla="val -15349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Pin by CRA on Wings. Some With Things. | Money emoji, Money stickers, Emoji">
            <a:extLst>
              <a:ext uri="{FF2B5EF4-FFF2-40B4-BE49-F238E27FC236}">
                <a16:creationId xmlns:a16="http://schemas.microsoft.com/office/drawing/2014/main" id="{92B1CA5D-5A03-B07C-F4BA-8EC3FAEB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16" y="8519626"/>
            <a:ext cx="1195876" cy="119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337F195-77D4-A1B4-88E0-8A127AF30769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9296400" y="8025241"/>
            <a:ext cx="17693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C89782-B37B-65D7-379E-4B2B98D626AF}"/>
              </a:ext>
            </a:extLst>
          </p:cNvPr>
          <p:cNvSpPr txBox="1"/>
          <p:nvPr/>
        </p:nvSpPr>
        <p:spPr>
          <a:xfrm>
            <a:off x="9152908" y="8176081"/>
            <a:ext cx="213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거래 내역이 은행 장부에 기록됨</a:t>
            </a:r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00095EA5-572E-6B01-9633-37052507D14F}"/>
              </a:ext>
            </a:extLst>
          </p:cNvPr>
          <p:cNvCxnSpPr>
            <a:cxnSpLocks/>
            <a:stCxn id="2052" idx="0"/>
            <a:endCxn id="14" idx="0"/>
          </p:cNvCxnSpPr>
          <p:nvPr/>
        </p:nvCxnSpPr>
        <p:spPr>
          <a:xfrm rot="16200000" flipH="1" flipV="1">
            <a:off x="7968715" y="1978192"/>
            <a:ext cx="455896" cy="9386312"/>
          </a:xfrm>
          <a:prstGeom prst="curvedConnector3">
            <a:avLst>
              <a:gd name="adj1" fmla="val -10386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1104D8-8B9C-A295-8616-14CB58AB8B52}"/>
              </a:ext>
            </a:extLst>
          </p:cNvPr>
          <p:cNvSpPr txBox="1"/>
          <p:nvPr/>
        </p:nvSpPr>
        <p:spPr>
          <a:xfrm>
            <a:off x="7970261" y="6071735"/>
            <a:ext cx="213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계좌 개설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19F4FF-E5FB-98F8-C889-CDEA20DFC818}"/>
              </a:ext>
            </a:extLst>
          </p:cNvPr>
          <p:cNvGrpSpPr/>
          <p:nvPr/>
        </p:nvGrpSpPr>
        <p:grpSpPr>
          <a:xfrm>
            <a:off x="14435468" y="6671347"/>
            <a:ext cx="2786803" cy="1587936"/>
            <a:chOff x="13411200" y="3707030"/>
            <a:chExt cx="2786803" cy="1587936"/>
          </a:xfrm>
        </p:grpSpPr>
        <p:pic>
          <p:nvPicPr>
            <p:cNvPr id="39" name="Picture 4" descr="은행 벡터 고립 된 아이콘입니다. 은행 이모티콘 그림입니다. 은행 벡터 고립 된 이모티콘 | 프리미엄 벡터">
              <a:extLst>
                <a:ext uri="{FF2B5EF4-FFF2-40B4-BE49-F238E27FC236}">
                  <a16:creationId xmlns:a16="http://schemas.microsoft.com/office/drawing/2014/main" id="{EF2D4A46-8DD9-91DE-6D51-7FFB82253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200" y="3707030"/>
              <a:ext cx="1831066" cy="1587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3885FEF-61F8-ED15-ADF1-EE6CC0571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33353" y="3759696"/>
              <a:ext cx="1164650" cy="136128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1DA687-ED9F-EB4C-92D3-15FBAFB546F4}"/>
              </a:ext>
            </a:extLst>
          </p:cNvPr>
          <p:cNvSpPr txBox="1"/>
          <p:nvPr/>
        </p:nvSpPr>
        <p:spPr>
          <a:xfrm>
            <a:off x="14880285" y="8134985"/>
            <a:ext cx="213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기록 조회 가능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34D51E-35E7-0179-2A44-A49A252DE000}"/>
              </a:ext>
            </a:extLst>
          </p:cNvPr>
          <p:cNvSpPr/>
          <p:nvPr/>
        </p:nvSpPr>
        <p:spPr>
          <a:xfrm>
            <a:off x="14713857" y="6671347"/>
            <a:ext cx="2659743" cy="20983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95F1E3-96DC-6B1A-6199-161AF551FF2D}"/>
              </a:ext>
            </a:extLst>
          </p:cNvPr>
          <p:cNvSpPr txBox="1"/>
          <p:nvPr/>
        </p:nvSpPr>
        <p:spPr>
          <a:xfrm>
            <a:off x="12379882" y="3615653"/>
            <a:ext cx="4111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*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중앙 집권화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?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23E7FD-2731-4BBB-FBE1-649046D296DC}"/>
              </a:ext>
            </a:extLst>
          </p:cNvPr>
          <p:cNvSpPr txBox="1"/>
          <p:nvPr/>
        </p:nvSpPr>
        <p:spPr>
          <a:xfrm>
            <a:off x="12402787" y="4003249"/>
            <a:ext cx="411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중앙에서 모든 걸 결정하고 관리하는 구조</a:t>
            </a:r>
            <a:endParaRPr lang="en-US" altLang="ko-KR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-&gt;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모든 정보와 권한이 한 곳</a:t>
            </a:r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은행</a:t>
            </a:r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에 모여 있음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38A9D0C-2CFB-80D7-FB2A-EB1C57ACB2E1}"/>
              </a:ext>
            </a:extLst>
          </p:cNvPr>
          <p:cNvCxnSpPr>
            <a:cxnSpLocks/>
          </p:cNvCxnSpPr>
          <p:nvPr/>
        </p:nvCxnSpPr>
        <p:spPr>
          <a:xfrm>
            <a:off x="10633406" y="4381500"/>
            <a:ext cx="15585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FDF00F-6B26-1122-7197-B447722A2409}"/>
              </a:ext>
            </a:extLst>
          </p:cNvPr>
          <p:cNvSpPr txBox="1"/>
          <p:nvPr/>
        </p:nvSpPr>
        <p:spPr>
          <a:xfrm>
            <a:off x="14325600" y="9867900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311683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92C8C-5F9C-9749-C9EB-1AC5169B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740168-689C-F108-5938-351A0A45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6C69155-9673-9171-11D2-47E9FE3E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B0ABC0-B33A-ECF2-62CC-FE54D10B4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1E6158-15F8-12F2-030F-3B3885808201}"/>
              </a:ext>
            </a:extLst>
          </p:cNvPr>
          <p:cNvSpPr txBox="1"/>
          <p:nvPr/>
        </p:nvSpPr>
        <p:spPr>
          <a:xfrm>
            <a:off x="990600" y="1790700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블록체인 기술로 만들어진 가상 자산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1B2F5-9D61-E5F4-3D46-D111A109A9A1}"/>
              </a:ext>
            </a:extLst>
          </p:cNvPr>
          <p:cNvSpPr txBox="1"/>
          <p:nvPr/>
        </p:nvSpPr>
        <p:spPr>
          <a:xfrm>
            <a:off x="990600" y="2327414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대부분 네트워크 내에서 이뤄진 모든 거래 명세를 참여자가 확인할 수 있도록 투명하게 공개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여러 디지털 자산과 파생 개념이 이러한 특성을 바탕으로 개발되어 투명하게 운영되고 있고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내가 가진 자산이 누구에게도 침해 받지 않도록 하는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“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중앙성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분권화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”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를 추구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7D9CE34-EDE3-9268-8931-C15082C797D5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277BA-9057-9A10-FC7E-E9832D64655E}"/>
              </a:ext>
            </a:extLst>
          </p:cNvPr>
          <p:cNvSpPr txBox="1"/>
          <p:nvPr/>
        </p:nvSpPr>
        <p:spPr>
          <a:xfrm>
            <a:off x="1055914" y="4751151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전통적인 시스템과 비교했을 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일반적으로 속도가 느리고 네트워크 안정성이 보장되지 않을 수 있음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+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누구에게나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열려있어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전통적인 시스템과 동일하게 해킹 위협 존재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-&gt;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이러한 문제를 극복하기 위해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확장성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(Scalability), 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탈중앙화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(Decentralization),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보안성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(Security)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세 가지를 만족시키기 위해 노력하고 있음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89302B-73FF-E358-270A-446CBCEB6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8542" y="4730368"/>
            <a:ext cx="5188858" cy="2619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02B289-DFFF-5C4F-F8BE-1BED55DF6E71}"/>
              </a:ext>
            </a:extLst>
          </p:cNvPr>
          <p:cNvSpPr txBox="1"/>
          <p:nvPr/>
        </p:nvSpPr>
        <p:spPr>
          <a:xfrm>
            <a:off x="1055914" y="7597345"/>
            <a:ext cx="1028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+)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세 가지 특성을 만족 시키려고 하지만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한 문제 해결을 위해선 한 문제를 포기해야 하는 상황이 계속 발생해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이를 </a:t>
            </a:r>
            <a:r>
              <a:rPr lang="ko-KR" altLang="en-US" sz="20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블록체인 </a:t>
            </a:r>
            <a:r>
              <a:rPr lang="ko-KR" altLang="en-US" sz="2000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트릴레마</a:t>
            </a:r>
            <a:r>
              <a:rPr lang="en-US" altLang="ko-KR" sz="2000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(Blockchain Trilemma)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라고 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  <a:endParaRPr lang="ko-KR" altLang="en-US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3AA54-780D-D252-49AB-0467BCD6BEE7}"/>
              </a:ext>
            </a:extLst>
          </p:cNvPr>
          <p:cNvSpPr txBox="1"/>
          <p:nvPr/>
        </p:nvSpPr>
        <p:spPr>
          <a:xfrm>
            <a:off x="143256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210930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86F0F-CD8A-B65A-7CDE-C8C04C2B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5BD8A6-2CAB-652F-9CB8-A5A2E7C9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70300" y="5433786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3558B5-0C97-5C13-ADA8-FB2E82B3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827986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844CAE-F6E8-C8CD-DDDD-B4C5793A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71" y="1193800"/>
            <a:ext cx="13055600" cy="3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55B16-6A4E-1D3A-A6ED-74506FC4221F}"/>
              </a:ext>
            </a:extLst>
          </p:cNvPr>
          <p:cNvSpPr txBox="1"/>
          <p:nvPr/>
        </p:nvSpPr>
        <p:spPr>
          <a:xfrm>
            <a:off x="990600" y="1647928"/>
            <a:ext cx="98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</a:rPr>
              <a:t>블록체인 종류</a:t>
            </a:r>
            <a:endParaRPr lang="en-US" altLang="ko-KR" sz="24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273E3-57C5-0ABC-6294-C522E2AF7CE1}"/>
              </a:ext>
            </a:extLst>
          </p:cNvPr>
          <p:cNvSpPr txBox="1"/>
          <p:nvPr/>
        </p:nvSpPr>
        <p:spPr>
          <a:xfrm>
            <a:off x="990600" y="2327414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퍼블릭 블록 체인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이더리움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비트코인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등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누구나 조회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송금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트랜잭션 생성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블록 생성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합의 알고리즘에 따라 차이가 존재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7B88AB4-A585-FBB1-E912-F6A6C452CE99}"/>
              </a:ext>
            </a:extLst>
          </p:cNvPr>
          <p:cNvSpPr txBox="1"/>
          <p:nvPr/>
        </p:nvSpPr>
        <p:spPr>
          <a:xfrm>
            <a:off x="838200" y="529555"/>
            <a:ext cx="4419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spc="-300" dirty="0">
                <a:solidFill>
                  <a:srgbClr val="000000"/>
                </a:solidFill>
                <a:ea typeface="Gmarket Sans Bold"/>
              </a:rPr>
              <a:t>2.1 </a:t>
            </a:r>
            <a:r>
              <a:rPr lang="ko-KR" altLang="en-US" sz="4800" spc="-300" dirty="0">
                <a:solidFill>
                  <a:srgbClr val="000000"/>
                </a:solidFill>
                <a:ea typeface="Gmarket Sans Bold"/>
              </a:rPr>
              <a:t>블록체인 기술</a:t>
            </a:r>
            <a:endParaRPr lang="ko-KR" sz="48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7D743-9578-2BBB-BE45-B321ECA5F3B9}"/>
              </a:ext>
            </a:extLst>
          </p:cNvPr>
          <p:cNvSpPr txBox="1"/>
          <p:nvPr/>
        </p:nvSpPr>
        <p:spPr>
          <a:xfrm>
            <a:off x="1039586" y="4577658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2.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프라이빗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 블록체인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(R3 Corda)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참여자가 제한됨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허가된 사용자만 블록 생성 및 조회 가능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속도가 빠르고 거래 내용이 외부에 공개되지 않으며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</a:p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    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주로 기업 내부 시스템과 정부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금융권에서 사용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AF732-D17D-DFC2-BE50-1E79D401C104}"/>
              </a:ext>
            </a:extLst>
          </p:cNvPr>
          <p:cNvSpPr txBox="1"/>
          <p:nvPr/>
        </p:nvSpPr>
        <p:spPr>
          <a:xfrm>
            <a:off x="1034143" y="7135680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3.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</a:rPr>
              <a:t>하이브리드 블록체인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</a:rPr>
              <a:t>XinFin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일부는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퍼블릭처럼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공개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일부는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프라이빗처럼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 제한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퍼블릭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+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</a:rPr>
              <a:t>프라이빗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외부와 내부 데이터 활용을 유연하게 조절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기업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/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정부와 일반 사용자 모두 연결할 수 있는 형태</a:t>
            </a:r>
          </a:p>
        </p:txBody>
      </p:sp>
      <p:pic>
        <p:nvPicPr>
          <p:cNvPr id="6148" name="Picture 4" descr="R3 Corda Node | Launch R3 Corda Node with Zeeve in minutes">
            <a:extLst>
              <a:ext uri="{FF2B5EF4-FFF2-40B4-BE49-F238E27FC236}">
                <a16:creationId xmlns:a16="http://schemas.microsoft.com/office/drawing/2014/main" id="{23EA5C3A-33A1-C31C-215B-63819E1A4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43" y="4947785"/>
            <a:ext cx="41243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Newswire] XinFin, 인도 최대 무역기구 Assocham과 함께 TradeFinex 플랫폼 공개 | 연합뉴스">
            <a:extLst>
              <a:ext uri="{FF2B5EF4-FFF2-40B4-BE49-F238E27FC236}">
                <a16:creationId xmlns:a16="http://schemas.microsoft.com/office/drawing/2014/main" id="{8ACD233E-002D-2A37-2DA0-420F1223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742" y="71137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이더리움 - 나무위키">
            <a:extLst>
              <a:ext uri="{FF2B5EF4-FFF2-40B4-BE49-F238E27FC236}">
                <a16:creationId xmlns:a16="http://schemas.microsoft.com/office/drawing/2014/main" id="{20B8EEC3-A076-2543-7620-F9B24B9F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92" y="2508056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비트코인 - 나무위키">
            <a:extLst>
              <a:ext uri="{FF2B5EF4-FFF2-40B4-BE49-F238E27FC236}">
                <a16:creationId xmlns:a16="http://schemas.microsoft.com/office/drawing/2014/main" id="{C91A0D4D-33C7-FBDE-45AF-FFF80BAB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975" y="2569597"/>
            <a:ext cx="46577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14111-CB2B-096B-DC8F-38B704D09946}"/>
              </a:ext>
            </a:extLst>
          </p:cNvPr>
          <p:cNvSpPr txBox="1"/>
          <p:nvPr/>
        </p:nvSpPr>
        <p:spPr>
          <a:xfrm>
            <a:off x="14401800" y="9866868"/>
            <a:ext cx="3505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</a:rPr>
              <a:t>20250716 SSL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</a:rPr>
              <a:t>세미나 강혜인</a:t>
            </a:r>
          </a:p>
        </p:txBody>
      </p:sp>
    </p:spTree>
    <p:extLst>
      <p:ext uri="{BB962C8B-B14F-4D97-AF65-F5344CB8AC3E}">
        <p14:creationId xmlns:p14="http://schemas.microsoft.com/office/powerpoint/2010/main" val="164139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1583</Words>
  <Application>Microsoft Office PowerPoint</Application>
  <PresentationFormat>사용자 지정</PresentationFormat>
  <Paragraphs>224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Gmarket Sans Light</vt:lpstr>
      <vt:lpstr>Arial</vt:lpstr>
      <vt:lpstr>Gmarket Sans Medium</vt:lpstr>
      <vt:lpstr>Calibri</vt:lpstr>
      <vt:lpstr>Gmarket Sans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강혜인</cp:lastModifiedBy>
  <cp:revision>27</cp:revision>
  <dcterms:created xsi:type="dcterms:W3CDTF">2006-08-16T00:00:00Z</dcterms:created>
  <dcterms:modified xsi:type="dcterms:W3CDTF">2025-07-16T07:26:51Z</dcterms:modified>
</cp:coreProperties>
</file>